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notesMasterIdLst>
    <p:notesMasterId r:id="rId74"/>
  </p:notesMasterIdLst>
  <p:sldIdLst>
    <p:sldId id="256" r:id="rId2"/>
    <p:sldId id="258" r:id="rId3"/>
    <p:sldId id="30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1" r:id="rId12"/>
    <p:sldId id="266" r:id="rId13"/>
    <p:sldId id="267" r:id="rId14"/>
    <p:sldId id="322" r:id="rId15"/>
    <p:sldId id="323" r:id="rId16"/>
    <p:sldId id="269" r:id="rId17"/>
    <p:sldId id="339" r:id="rId18"/>
    <p:sldId id="340" r:id="rId19"/>
    <p:sldId id="270" r:id="rId20"/>
    <p:sldId id="271" r:id="rId21"/>
    <p:sldId id="272" r:id="rId22"/>
    <p:sldId id="273" r:id="rId23"/>
    <p:sldId id="324" r:id="rId24"/>
    <p:sldId id="326" r:id="rId25"/>
    <p:sldId id="327" r:id="rId26"/>
    <p:sldId id="328" r:id="rId27"/>
    <p:sldId id="329" r:id="rId28"/>
    <p:sldId id="334" r:id="rId29"/>
    <p:sldId id="335" r:id="rId30"/>
    <p:sldId id="336" r:id="rId31"/>
    <p:sldId id="337" r:id="rId32"/>
    <p:sldId id="338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287" r:id="rId47"/>
    <p:sldId id="310" r:id="rId48"/>
    <p:sldId id="289" r:id="rId49"/>
    <p:sldId id="290" r:id="rId50"/>
    <p:sldId id="291" r:id="rId51"/>
    <p:sldId id="292" r:id="rId52"/>
    <p:sldId id="293" r:id="rId53"/>
    <p:sldId id="294" r:id="rId54"/>
    <p:sldId id="295" r:id="rId55"/>
    <p:sldId id="319" r:id="rId56"/>
    <p:sldId id="320" r:id="rId57"/>
    <p:sldId id="296" r:id="rId58"/>
    <p:sldId id="297" r:id="rId59"/>
    <p:sldId id="298" r:id="rId60"/>
    <p:sldId id="300" r:id="rId61"/>
    <p:sldId id="299" r:id="rId62"/>
    <p:sldId id="301" r:id="rId63"/>
    <p:sldId id="302" r:id="rId64"/>
    <p:sldId id="303" r:id="rId65"/>
    <p:sldId id="304" r:id="rId66"/>
    <p:sldId id="305" r:id="rId67"/>
    <p:sldId id="306" r:id="rId68"/>
    <p:sldId id="307" r:id="rId69"/>
    <p:sldId id="308" r:id="rId70"/>
    <p:sldId id="316" r:id="rId71"/>
    <p:sldId id="317" r:id="rId72"/>
    <p:sldId id="318" r:id="rId7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432" autoAdjust="0"/>
  </p:normalViewPr>
  <p:slideViewPr>
    <p:cSldViewPr>
      <p:cViewPr varScale="1">
        <p:scale>
          <a:sx n="59" d="100"/>
          <a:sy n="59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65BB96-D6A7-4033-AF7B-9D2CD39B3CDB}" type="datetimeFigureOut">
              <a:rPr lang="en-US"/>
              <a:pPr>
                <a:defRPr/>
              </a:pPr>
              <a:t>9/6/2020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7CABD93-574C-4D50-8756-920499E31A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7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ABD93-574C-4D50-8756-920499E31A0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86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BD93-574C-4D50-8756-920499E31A0F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25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123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BD93-574C-4D50-8756-920499E31A0F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5316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124A5B-04F3-4D29-8EF1-7243299C832A}" type="slidenum">
              <a:rPr lang="en-US">
                <a:latin typeface="Calibri" panose="020F0502020204030204" pitchFamily="34" charset="0"/>
              </a:rPr>
              <a:pPr eaLnBrk="1" hangingPunct="1"/>
              <a:t>42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521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spcBef>
                <a:spcPct val="0"/>
              </a:spcBef>
              <a:buFontTx/>
              <a:buNone/>
            </a:pPr>
            <a:endParaRPr lang="en-US" i="1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63803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84300" y="241300"/>
            <a:ext cx="4130675" cy="30972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84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72348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ACEBF52-8678-439B-9C6B-9DBAC1406D3D}" type="slidenum">
              <a:rPr lang="en-US"/>
              <a:pPr eaLnBrk="1" hangingPunct="1"/>
              <a:t>55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256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D734F5-F267-4553-AEC3-533A465B93B7}" type="slidenum">
              <a:rPr lang="en-US"/>
              <a:pPr eaLnBrk="1" hangingPunct="1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96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69743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AAC235-FD28-4393-BF87-006DDBB61C3D}" type="slidenum">
              <a:rPr lang="en-US">
                <a:latin typeface="Calibri" panose="020F0502020204030204" pitchFamily="34" charset="0"/>
              </a:rPr>
              <a:pPr eaLnBrk="1" hangingPunct="1"/>
              <a:t>2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562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106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11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643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127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4311650"/>
            <a:ext cx="5016500" cy="41608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17" tIns="46209" rIns="92417" bIns="4620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151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299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9222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7122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4788" y="0"/>
            <a:ext cx="8782050" cy="6753225"/>
            <a:chOff x="129" y="0"/>
            <a:chExt cx="5532" cy="4254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129" y="411"/>
              <a:ext cx="5532" cy="3843"/>
            </a:xfrm>
            <a:custGeom>
              <a:avLst/>
              <a:gdLst>
                <a:gd name="T0" fmla="*/ 674 w 5532"/>
                <a:gd name="T1" fmla="*/ 2 h 3843"/>
                <a:gd name="T2" fmla="*/ 5531 w 5532"/>
                <a:gd name="T3" fmla="*/ 0 h 3843"/>
                <a:gd name="T4" fmla="*/ 5531 w 5532"/>
                <a:gd name="T5" fmla="*/ 3832 h 3843"/>
                <a:gd name="T6" fmla="*/ 0 w 5532"/>
                <a:gd name="T7" fmla="*/ 3842 h 3843"/>
                <a:gd name="T8" fmla="*/ 6 w 5532"/>
                <a:gd name="T9" fmla="*/ 580 h 3843"/>
                <a:gd name="T10" fmla="*/ 14 w 5532"/>
                <a:gd name="T11" fmla="*/ 547 h 3843"/>
                <a:gd name="T12" fmla="*/ 25 w 5532"/>
                <a:gd name="T13" fmla="*/ 504 h 3843"/>
                <a:gd name="T14" fmla="*/ 36 w 5532"/>
                <a:gd name="T15" fmla="*/ 473 h 3843"/>
                <a:gd name="T16" fmla="*/ 51 w 5532"/>
                <a:gd name="T17" fmla="*/ 458 h 3843"/>
                <a:gd name="T18" fmla="*/ 64 w 5532"/>
                <a:gd name="T19" fmla="*/ 448 h 3843"/>
                <a:gd name="T20" fmla="*/ 656 w 5532"/>
                <a:gd name="T21" fmla="*/ 5 h 3843"/>
                <a:gd name="T22" fmla="*/ 674 w 5532"/>
                <a:gd name="T23" fmla="*/ 2 h 38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532" h="3843">
                  <a:moveTo>
                    <a:pt x="674" y="2"/>
                  </a:moveTo>
                  <a:lnTo>
                    <a:pt x="5531" y="0"/>
                  </a:lnTo>
                  <a:lnTo>
                    <a:pt x="5531" y="3832"/>
                  </a:lnTo>
                  <a:lnTo>
                    <a:pt x="0" y="3842"/>
                  </a:lnTo>
                  <a:lnTo>
                    <a:pt x="6" y="580"/>
                  </a:lnTo>
                  <a:lnTo>
                    <a:pt x="14" y="547"/>
                  </a:lnTo>
                  <a:lnTo>
                    <a:pt x="25" y="504"/>
                  </a:lnTo>
                  <a:lnTo>
                    <a:pt x="36" y="473"/>
                  </a:lnTo>
                  <a:lnTo>
                    <a:pt x="51" y="458"/>
                  </a:lnTo>
                  <a:lnTo>
                    <a:pt x="64" y="448"/>
                  </a:lnTo>
                  <a:lnTo>
                    <a:pt x="656" y="5"/>
                  </a:lnTo>
                  <a:lnTo>
                    <a:pt x="674" y="2"/>
                  </a:lnTo>
                </a:path>
              </a:pathLst>
            </a:custGeom>
            <a:solidFill>
              <a:srgbClr val="FFFF99"/>
            </a:solidFill>
            <a:ln>
              <a:noFill/>
            </a:ln>
            <a:effectLst>
              <a:outerShdw dist="107763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2079" y="0"/>
              <a:ext cx="1640" cy="623"/>
              <a:chOff x="2079" y="0"/>
              <a:chExt cx="1640" cy="623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079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5F5F5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383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3134" y="320"/>
                <a:ext cx="232" cy="3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Oval 8"/>
              <p:cNvSpPr>
                <a:spLocks noChangeArrowheads="1"/>
              </p:cNvSpPr>
              <p:nvPr/>
            </p:nvSpPr>
            <p:spPr bwMode="auto">
              <a:xfrm>
                <a:off x="2693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Oval 9"/>
              <p:cNvSpPr>
                <a:spLocks noChangeArrowheads="1"/>
              </p:cNvSpPr>
              <p:nvPr/>
            </p:nvSpPr>
            <p:spPr bwMode="auto">
              <a:xfrm>
                <a:off x="2711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2737" y="10"/>
                <a:ext cx="279" cy="82"/>
              </a:xfrm>
              <a:custGeom>
                <a:avLst/>
                <a:gdLst>
                  <a:gd name="T0" fmla="*/ 278 w 279"/>
                  <a:gd name="T1" fmla="*/ 65 h 82"/>
                  <a:gd name="T2" fmla="*/ 271 w 279"/>
                  <a:gd name="T3" fmla="*/ 49 h 82"/>
                  <a:gd name="T4" fmla="*/ 254 w 279"/>
                  <a:gd name="T5" fmla="*/ 32 h 82"/>
                  <a:gd name="T6" fmla="*/ 232 w 279"/>
                  <a:gd name="T7" fmla="*/ 20 h 82"/>
                  <a:gd name="T8" fmla="*/ 203 w 279"/>
                  <a:gd name="T9" fmla="*/ 7 h 82"/>
                  <a:gd name="T10" fmla="*/ 168 w 279"/>
                  <a:gd name="T11" fmla="*/ 0 h 82"/>
                  <a:gd name="T12" fmla="*/ 127 w 279"/>
                  <a:gd name="T13" fmla="*/ 0 h 82"/>
                  <a:gd name="T14" fmla="*/ 95 w 279"/>
                  <a:gd name="T15" fmla="*/ 3 h 82"/>
                  <a:gd name="T16" fmla="*/ 63 w 279"/>
                  <a:gd name="T17" fmla="*/ 14 h 82"/>
                  <a:gd name="T18" fmla="*/ 41 w 279"/>
                  <a:gd name="T19" fmla="*/ 29 h 82"/>
                  <a:gd name="T20" fmla="*/ 21 w 279"/>
                  <a:gd name="T21" fmla="*/ 43 h 82"/>
                  <a:gd name="T22" fmla="*/ 5 w 279"/>
                  <a:gd name="T23" fmla="*/ 62 h 82"/>
                  <a:gd name="T24" fmla="*/ 0 w 279"/>
                  <a:gd name="T25" fmla="*/ 71 h 82"/>
                  <a:gd name="T26" fmla="*/ 1 w 279"/>
                  <a:gd name="T27" fmla="*/ 81 h 82"/>
                  <a:gd name="T28" fmla="*/ 14 w 279"/>
                  <a:gd name="T29" fmla="*/ 62 h 82"/>
                  <a:gd name="T30" fmla="*/ 28 w 279"/>
                  <a:gd name="T31" fmla="*/ 51 h 82"/>
                  <a:gd name="T32" fmla="*/ 55 w 279"/>
                  <a:gd name="T33" fmla="*/ 33 h 82"/>
                  <a:gd name="T34" fmla="*/ 78 w 279"/>
                  <a:gd name="T35" fmla="*/ 23 h 82"/>
                  <a:gd name="T36" fmla="*/ 105 w 279"/>
                  <a:gd name="T37" fmla="*/ 14 h 82"/>
                  <a:gd name="T38" fmla="*/ 131 w 279"/>
                  <a:gd name="T39" fmla="*/ 11 h 82"/>
                  <a:gd name="T40" fmla="*/ 147 w 279"/>
                  <a:gd name="T41" fmla="*/ 11 h 82"/>
                  <a:gd name="T42" fmla="*/ 167 w 279"/>
                  <a:gd name="T43" fmla="*/ 13 h 82"/>
                  <a:gd name="T44" fmla="*/ 186 w 279"/>
                  <a:gd name="T45" fmla="*/ 14 h 82"/>
                  <a:gd name="T46" fmla="*/ 206 w 279"/>
                  <a:gd name="T47" fmla="*/ 20 h 82"/>
                  <a:gd name="T48" fmla="*/ 239 w 279"/>
                  <a:gd name="T49" fmla="*/ 35 h 82"/>
                  <a:gd name="T50" fmla="*/ 255 w 279"/>
                  <a:gd name="T51" fmla="*/ 49 h 82"/>
                  <a:gd name="T52" fmla="*/ 278 w 279"/>
                  <a:gd name="T53" fmla="*/ 65 h 8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2738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Oval 12" descr="Walnut"/>
              <p:cNvSpPr>
                <a:spLocks noChangeArrowheads="1"/>
              </p:cNvSpPr>
              <p:nvPr/>
            </p:nvSpPr>
            <p:spPr bwMode="auto">
              <a:xfrm>
                <a:off x="2758" y="60"/>
                <a:ext cx="247" cy="238"/>
              </a:xfrm>
              <a:prstGeom prst="ellipse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2211" y="267"/>
                <a:ext cx="1358" cy="356"/>
              </a:xfrm>
              <a:custGeom>
                <a:avLst/>
                <a:gdLst>
                  <a:gd name="T0" fmla="*/ 10 w 1358"/>
                  <a:gd name="T1" fmla="*/ 345 h 356"/>
                  <a:gd name="T2" fmla="*/ 28 w 1358"/>
                  <a:gd name="T3" fmla="*/ 351 h 356"/>
                  <a:gd name="T4" fmla="*/ 1357 w 1358"/>
                  <a:gd name="T5" fmla="*/ 355 h 356"/>
                  <a:gd name="T6" fmla="*/ 1357 w 1358"/>
                  <a:gd name="T7" fmla="*/ 279 h 356"/>
                  <a:gd name="T8" fmla="*/ 1351 w 1358"/>
                  <a:gd name="T9" fmla="*/ 248 h 356"/>
                  <a:gd name="T10" fmla="*/ 1338 w 1358"/>
                  <a:gd name="T11" fmla="*/ 220 h 356"/>
                  <a:gd name="T12" fmla="*/ 1324 w 1358"/>
                  <a:gd name="T13" fmla="*/ 192 h 356"/>
                  <a:gd name="T14" fmla="*/ 1282 w 1358"/>
                  <a:gd name="T15" fmla="*/ 147 h 356"/>
                  <a:gd name="T16" fmla="*/ 1214 w 1358"/>
                  <a:gd name="T17" fmla="*/ 119 h 356"/>
                  <a:gd name="T18" fmla="*/ 1141 w 1358"/>
                  <a:gd name="T19" fmla="*/ 106 h 356"/>
                  <a:gd name="T20" fmla="*/ 1073 w 1358"/>
                  <a:gd name="T21" fmla="*/ 96 h 356"/>
                  <a:gd name="T22" fmla="*/ 996 w 1358"/>
                  <a:gd name="T23" fmla="*/ 87 h 356"/>
                  <a:gd name="T24" fmla="*/ 906 w 1358"/>
                  <a:gd name="T25" fmla="*/ 81 h 356"/>
                  <a:gd name="T26" fmla="*/ 782 w 1358"/>
                  <a:gd name="T27" fmla="*/ 69 h 356"/>
                  <a:gd name="T28" fmla="*/ 817 w 1358"/>
                  <a:gd name="T29" fmla="*/ 22 h 356"/>
                  <a:gd name="T30" fmla="*/ 823 w 1358"/>
                  <a:gd name="T31" fmla="*/ 2 h 356"/>
                  <a:gd name="T32" fmla="*/ 795 w 1358"/>
                  <a:gd name="T33" fmla="*/ 28 h 356"/>
                  <a:gd name="T34" fmla="*/ 779 w 1358"/>
                  <a:gd name="T35" fmla="*/ 41 h 356"/>
                  <a:gd name="T36" fmla="*/ 762 w 1358"/>
                  <a:gd name="T37" fmla="*/ 57 h 356"/>
                  <a:gd name="T38" fmla="*/ 746 w 1358"/>
                  <a:gd name="T39" fmla="*/ 62 h 356"/>
                  <a:gd name="T40" fmla="*/ 714 w 1358"/>
                  <a:gd name="T41" fmla="*/ 71 h 356"/>
                  <a:gd name="T42" fmla="*/ 661 w 1358"/>
                  <a:gd name="T43" fmla="*/ 72 h 356"/>
                  <a:gd name="T44" fmla="*/ 612 w 1358"/>
                  <a:gd name="T45" fmla="*/ 70 h 356"/>
                  <a:gd name="T46" fmla="*/ 587 w 1358"/>
                  <a:gd name="T47" fmla="*/ 57 h 356"/>
                  <a:gd name="T48" fmla="*/ 571 w 1358"/>
                  <a:gd name="T49" fmla="*/ 46 h 356"/>
                  <a:gd name="T50" fmla="*/ 548 w 1358"/>
                  <a:gd name="T51" fmla="*/ 28 h 356"/>
                  <a:gd name="T52" fmla="*/ 519 w 1358"/>
                  <a:gd name="T53" fmla="*/ 0 h 356"/>
                  <a:gd name="T54" fmla="*/ 527 w 1358"/>
                  <a:gd name="T55" fmla="*/ 24 h 356"/>
                  <a:gd name="T56" fmla="*/ 539 w 1358"/>
                  <a:gd name="T57" fmla="*/ 64 h 356"/>
                  <a:gd name="T58" fmla="*/ 525 w 1358"/>
                  <a:gd name="T59" fmla="*/ 72 h 356"/>
                  <a:gd name="T60" fmla="*/ 379 w 1358"/>
                  <a:gd name="T61" fmla="*/ 80 h 356"/>
                  <a:gd name="T62" fmla="*/ 259 w 1358"/>
                  <a:gd name="T63" fmla="*/ 96 h 356"/>
                  <a:gd name="T64" fmla="*/ 190 w 1358"/>
                  <a:gd name="T65" fmla="*/ 106 h 356"/>
                  <a:gd name="T66" fmla="*/ 123 w 1358"/>
                  <a:gd name="T67" fmla="*/ 119 h 356"/>
                  <a:gd name="T68" fmla="*/ 94 w 1358"/>
                  <a:gd name="T69" fmla="*/ 129 h 356"/>
                  <a:gd name="T70" fmla="*/ 72 w 1358"/>
                  <a:gd name="T71" fmla="*/ 144 h 356"/>
                  <a:gd name="T72" fmla="*/ 43 w 1358"/>
                  <a:gd name="T73" fmla="*/ 171 h 356"/>
                  <a:gd name="T74" fmla="*/ 24 w 1358"/>
                  <a:gd name="T75" fmla="*/ 202 h 356"/>
                  <a:gd name="T76" fmla="*/ 11 w 1358"/>
                  <a:gd name="T77" fmla="*/ 239 h 356"/>
                  <a:gd name="T78" fmla="*/ 4 w 1358"/>
                  <a:gd name="T79" fmla="*/ 267 h 356"/>
                  <a:gd name="T80" fmla="*/ 1 w 1358"/>
                  <a:gd name="T81" fmla="*/ 299 h 356"/>
                  <a:gd name="T82" fmla="*/ 0 w 1358"/>
                  <a:gd name="T83" fmla="*/ 320 h 356"/>
                  <a:gd name="T84" fmla="*/ 10 w 1358"/>
                  <a:gd name="T85" fmla="*/ 345 h 35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2242" y="308"/>
                <a:ext cx="536" cy="184"/>
              </a:xfrm>
              <a:custGeom>
                <a:avLst/>
                <a:gdLst>
                  <a:gd name="T0" fmla="*/ 0 w 536"/>
                  <a:gd name="T1" fmla="*/ 183 h 184"/>
                  <a:gd name="T2" fmla="*/ 7 w 536"/>
                  <a:gd name="T3" fmla="*/ 153 h 184"/>
                  <a:gd name="T4" fmla="*/ 17 w 536"/>
                  <a:gd name="T5" fmla="*/ 133 h 184"/>
                  <a:gd name="T6" fmla="*/ 49 w 536"/>
                  <a:gd name="T7" fmla="*/ 110 h 184"/>
                  <a:gd name="T8" fmla="*/ 105 w 536"/>
                  <a:gd name="T9" fmla="*/ 88 h 184"/>
                  <a:gd name="T10" fmla="*/ 147 w 536"/>
                  <a:gd name="T11" fmla="*/ 82 h 184"/>
                  <a:gd name="T12" fmla="*/ 182 w 536"/>
                  <a:gd name="T13" fmla="*/ 74 h 184"/>
                  <a:gd name="T14" fmla="*/ 237 w 536"/>
                  <a:gd name="T15" fmla="*/ 69 h 184"/>
                  <a:gd name="T16" fmla="*/ 279 w 536"/>
                  <a:gd name="T17" fmla="*/ 61 h 184"/>
                  <a:gd name="T18" fmla="*/ 320 w 536"/>
                  <a:gd name="T19" fmla="*/ 54 h 184"/>
                  <a:gd name="T20" fmla="*/ 359 w 536"/>
                  <a:gd name="T21" fmla="*/ 49 h 184"/>
                  <a:gd name="T22" fmla="*/ 405 w 536"/>
                  <a:gd name="T23" fmla="*/ 43 h 184"/>
                  <a:gd name="T24" fmla="*/ 473 w 536"/>
                  <a:gd name="T25" fmla="*/ 42 h 184"/>
                  <a:gd name="T26" fmla="*/ 470 w 536"/>
                  <a:gd name="T27" fmla="*/ 44 h 184"/>
                  <a:gd name="T28" fmla="*/ 506 w 536"/>
                  <a:gd name="T29" fmla="*/ 41 h 184"/>
                  <a:gd name="T30" fmla="*/ 518 w 536"/>
                  <a:gd name="T31" fmla="*/ 27 h 184"/>
                  <a:gd name="T32" fmla="*/ 513 w 536"/>
                  <a:gd name="T33" fmla="*/ 0 h 184"/>
                  <a:gd name="T34" fmla="*/ 533 w 536"/>
                  <a:gd name="T35" fmla="*/ 23 h 184"/>
                  <a:gd name="T36" fmla="*/ 535 w 536"/>
                  <a:gd name="T37" fmla="*/ 39 h 184"/>
                  <a:gd name="T38" fmla="*/ 513 w 536"/>
                  <a:gd name="T39" fmla="*/ 52 h 184"/>
                  <a:gd name="T40" fmla="*/ 470 w 536"/>
                  <a:gd name="T41" fmla="*/ 57 h 184"/>
                  <a:gd name="T42" fmla="*/ 399 w 536"/>
                  <a:gd name="T43" fmla="*/ 61 h 184"/>
                  <a:gd name="T44" fmla="*/ 323 w 536"/>
                  <a:gd name="T45" fmla="*/ 70 h 184"/>
                  <a:gd name="T46" fmla="*/ 263 w 536"/>
                  <a:gd name="T47" fmla="*/ 80 h 184"/>
                  <a:gd name="T48" fmla="*/ 193 w 536"/>
                  <a:gd name="T49" fmla="*/ 90 h 184"/>
                  <a:gd name="T50" fmla="*/ 135 w 536"/>
                  <a:gd name="T51" fmla="*/ 99 h 184"/>
                  <a:gd name="T52" fmla="*/ 92 w 536"/>
                  <a:gd name="T53" fmla="*/ 109 h 184"/>
                  <a:gd name="T54" fmla="*/ 56 w 536"/>
                  <a:gd name="T55" fmla="*/ 128 h 184"/>
                  <a:gd name="T56" fmla="*/ 30 w 536"/>
                  <a:gd name="T57" fmla="*/ 140 h 184"/>
                  <a:gd name="T58" fmla="*/ 15 w 536"/>
                  <a:gd name="T59" fmla="*/ 164 h 184"/>
                  <a:gd name="T60" fmla="*/ 0 w 536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226" y="574"/>
                <a:ext cx="1326" cy="40"/>
              </a:xfrm>
              <a:custGeom>
                <a:avLst/>
                <a:gdLst>
                  <a:gd name="T0" fmla="*/ 0 w 1326"/>
                  <a:gd name="T1" fmla="*/ 10 h 40"/>
                  <a:gd name="T2" fmla="*/ 17 w 1326"/>
                  <a:gd name="T3" fmla="*/ 30 h 40"/>
                  <a:gd name="T4" fmla="*/ 114 w 1326"/>
                  <a:gd name="T5" fmla="*/ 37 h 40"/>
                  <a:gd name="T6" fmla="*/ 381 w 1326"/>
                  <a:gd name="T7" fmla="*/ 36 h 40"/>
                  <a:gd name="T8" fmla="*/ 438 w 1326"/>
                  <a:gd name="T9" fmla="*/ 37 h 40"/>
                  <a:gd name="T10" fmla="*/ 480 w 1326"/>
                  <a:gd name="T11" fmla="*/ 38 h 40"/>
                  <a:gd name="T12" fmla="*/ 578 w 1326"/>
                  <a:gd name="T13" fmla="*/ 38 h 40"/>
                  <a:gd name="T14" fmla="*/ 686 w 1326"/>
                  <a:gd name="T15" fmla="*/ 36 h 40"/>
                  <a:gd name="T16" fmla="*/ 724 w 1326"/>
                  <a:gd name="T17" fmla="*/ 36 h 40"/>
                  <a:gd name="T18" fmla="*/ 819 w 1326"/>
                  <a:gd name="T19" fmla="*/ 38 h 40"/>
                  <a:gd name="T20" fmla="*/ 859 w 1326"/>
                  <a:gd name="T21" fmla="*/ 39 h 40"/>
                  <a:gd name="T22" fmla="*/ 888 w 1326"/>
                  <a:gd name="T23" fmla="*/ 38 h 40"/>
                  <a:gd name="T24" fmla="*/ 962 w 1326"/>
                  <a:gd name="T25" fmla="*/ 36 h 40"/>
                  <a:gd name="T26" fmla="*/ 1004 w 1326"/>
                  <a:gd name="T27" fmla="*/ 38 h 40"/>
                  <a:gd name="T28" fmla="*/ 1045 w 1326"/>
                  <a:gd name="T29" fmla="*/ 37 h 40"/>
                  <a:gd name="T30" fmla="*/ 1072 w 1326"/>
                  <a:gd name="T31" fmla="*/ 36 h 40"/>
                  <a:gd name="T32" fmla="*/ 1119 w 1326"/>
                  <a:gd name="T33" fmla="*/ 36 h 40"/>
                  <a:gd name="T34" fmla="*/ 1145 w 1326"/>
                  <a:gd name="T35" fmla="*/ 37 h 40"/>
                  <a:gd name="T36" fmla="*/ 1171 w 1326"/>
                  <a:gd name="T37" fmla="*/ 38 h 40"/>
                  <a:gd name="T38" fmla="*/ 1233 w 1326"/>
                  <a:gd name="T39" fmla="*/ 37 h 40"/>
                  <a:gd name="T40" fmla="*/ 1257 w 1326"/>
                  <a:gd name="T41" fmla="*/ 37 h 40"/>
                  <a:gd name="T42" fmla="*/ 1325 w 1326"/>
                  <a:gd name="T43" fmla="*/ 32 h 40"/>
                  <a:gd name="T44" fmla="*/ 1291 w 1326"/>
                  <a:gd name="T45" fmla="*/ 22 h 40"/>
                  <a:gd name="T46" fmla="*/ 1271 w 1326"/>
                  <a:gd name="T47" fmla="*/ 22 h 40"/>
                  <a:gd name="T48" fmla="*/ 1249 w 1326"/>
                  <a:gd name="T49" fmla="*/ 23 h 40"/>
                  <a:gd name="T50" fmla="*/ 1081 w 1326"/>
                  <a:gd name="T51" fmla="*/ 15 h 40"/>
                  <a:gd name="T52" fmla="*/ 1015 w 1326"/>
                  <a:gd name="T53" fmla="*/ 17 h 40"/>
                  <a:gd name="T54" fmla="*/ 943 w 1326"/>
                  <a:gd name="T55" fmla="*/ 21 h 40"/>
                  <a:gd name="T56" fmla="*/ 874 w 1326"/>
                  <a:gd name="T57" fmla="*/ 20 h 40"/>
                  <a:gd name="T58" fmla="*/ 819 w 1326"/>
                  <a:gd name="T59" fmla="*/ 18 h 40"/>
                  <a:gd name="T60" fmla="*/ 732 w 1326"/>
                  <a:gd name="T61" fmla="*/ 19 h 40"/>
                  <a:gd name="T62" fmla="*/ 683 w 1326"/>
                  <a:gd name="T63" fmla="*/ 20 h 40"/>
                  <a:gd name="T64" fmla="*/ 655 w 1326"/>
                  <a:gd name="T65" fmla="*/ 21 h 40"/>
                  <a:gd name="T66" fmla="*/ 605 w 1326"/>
                  <a:gd name="T67" fmla="*/ 22 h 40"/>
                  <a:gd name="T68" fmla="*/ 553 w 1326"/>
                  <a:gd name="T69" fmla="*/ 20 h 40"/>
                  <a:gd name="T70" fmla="*/ 524 w 1326"/>
                  <a:gd name="T71" fmla="*/ 19 h 40"/>
                  <a:gd name="T72" fmla="*/ 462 w 1326"/>
                  <a:gd name="T73" fmla="*/ 17 h 40"/>
                  <a:gd name="T74" fmla="*/ 436 w 1326"/>
                  <a:gd name="T75" fmla="*/ 18 h 40"/>
                  <a:gd name="T76" fmla="*/ 378 w 1326"/>
                  <a:gd name="T77" fmla="*/ 21 h 40"/>
                  <a:gd name="T78" fmla="*/ 340 w 1326"/>
                  <a:gd name="T79" fmla="*/ 23 h 40"/>
                  <a:gd name="T80" fmla="*/ 302 w 1326"/>
                  <a:gd name="T81" fmla="*/ 24 h 40"/>
                  <a:gd name="T82" fmla="*/ 258 w 1326"/>
                  <a:gd name="T83" fmla="*/ 22 h 40"/>
                  <a:gd name="T84" fmla="*/ 205 w 1326"/>
                  <a:gd name="T85" fmla="*/ 20 h 40"/>
                  <a:gd name="T86" fmla="*/ 147 w 1326"/>
                  <a:gd name="T87" fmla="*/ 23 h 40"/>
                  <a:gd name="T88" fmla="*/ 133 w 1326"/>
                  <a:gd name="T89" fmla="*/ 23 h 40"/>
                  <a:gd name="T90" fmla="*/ 82 w 1326"/>
                  <a:gd name="T91" fmla="*/ 20 h 40"/>
                  <a:gd name="T92" fmla="*/ 53 w 1326"/>
                  <a:gd name="T93" fmla="*/ 19 h 40"/>
                  <a:gd name="T94" fmla="*/ 38 w 1326"/>
                  <a:gd name="T95" fmla="*/ 20 h 4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241" y="307"/>
                <a:ext cx="1300" cy="224"/>
              </a:xfrm>
              <a:custGeom>
                <a:avLst/>
                <a:gdLst>
                  <a:gd name="T0" fmla="*/ 73 w 1300"/>
                  <a:gd name="T1" fmla="*/ 142 h 224"/>
                  <a:gd name="T2" fmla="*/ 40 w 1300"/>
                  <a:gd name="T3" fmla="*/ 164 h 224"/>
                  <a:gd name="T4" fmla="*/ 5 w 1300"/>
                  <a:gd name="T5" fmla="*/ 178 h 224"/>
                  <a:gd name="T6" fmla="*/ 11 w 1300"/>
                  <a:gd name="T7" fmla="*/ 203 h 224"/>
                  <a:gd name="T8" fmla="*/ 54 w 1300"/>
                  <a:gd name="T9" fmla="*/ 212 h 224"/>
                  <a:gd name="T10" fmla="*/ 172 w 1300"/>
                  <a:gd name="T11" fmla="*/ 215 h 224"/>
                  <a:gd name="T12" fmla="*/ 420 w 1300"/>
                  <a:gd name="T13" fmla="*/ 210 h 224"/>
                  <a:gd name="T14" fmla="*/ 473 w 1300"/>
                  <a:gd name="T15" fmla="*/ 213 h 224"/>
                  <a:gd name="T16" fmla="*/ 512 w 1300"/>
                  <a:gd name="T17" fmla="*/ 218 h 224"/>
                  <a:gd name="T18" fmla="*/ 603 w 1300"/>
                  <a:gd name="T19" fmla="*/ 218 h 224"/>
                  <a:gd name="T20" fmla="*/ 703 w 1300"/>
                  <a:gd name="T21" fmla="*/ 210 h 224"/>
                  <a:gd name="T22" fmla="*/ 738 w 1300"/>
                  <a:gd name="T23" fmla="*/ 210 h 224"/>
                  <a:gd name="T24" fmla="*/ 827 w 1300"/>
                  <a:gd name="T25" fmla="*/ 219 h 224"/>
                  <a:gd name="T26" fmla="*/ 864 w 1300"/>
                  <a:gd name="T27" fmla="*/ 223 h 224"/>
                  <a:gd name="T28" fmla="*/ 891 w 1300"/>
                  <a:gd name="T29" fmla="*/ 218 h 224"/>
                  <a:gd name="T30" fmla="*/ 960 w 1300"/>
                  <a:gd name="T31" fmla="*/ 210 h 224"/>
                  <a:gd name="T32" fmla="*/ 999 w 1300"/>
                  <a:gd name="T33" fmla="*/ 218 h 224"/>
                  <a:gd name="T34" fmla="*/ 1037 w 1300"/>
                  <a:gd name="T35" fmla="*/ 213 h 224"/>
                  <a:gd name="T36" fmla="*/ 1062 w 1300"/>
                  <a:gd name="T37" fmla="*/ 210 h 224"/>
                  <a:gd name="T38" fmla="*/ 1105 w 1300"/>
                  <a:gd name="T39" fmla="*/ 210 h 224"/>
                  <a:gd name="T40" fmla="*/ 1129 w 1300"/>
                  <a:gd name="T41" fmla="*/ 215 h 224"/>
                  <a:gd name="T42" fmla="*/ 1154 w 1300"/>
                  <a:gd name="T43" fmla="*/ 219 h 224"/>
                  <a:gd name="T44" fmla="*/ 1211 w 1300"/>
                  <a:gd name="T45" fmla="*/ 213 h 224"/>
                  <a:gd name="T46" fmla="*/ 1233 w 1300"/>
                  <a:gd name="T47" fmla="*/ 215 h 224"/>
                  <a:gd name="T48" fmla="*/ 1299 w 1300"/>
                  <a:gd name="T49" fmla="*/ 212 h 224"/>
                  <a:gd name="T50" fmla="*/ 1283 w 1300"/>
                  <a:gd name="T51" fmla="*/ 169 h 224"/>
                  <a:gd name="T52" fmla="*/ 1246 w 1300"/>
                  <a:gd name="T53" fmla="*/ 140 h 224"/>
                  <a:gd name="T54" fmla="*/ 1226 w 1300"/>
                  <a:gd name="T55" fmla="*/ 145 h 224"/>
                  <a:gd name="T56" fmla="*/ 1119 w 1300"/>
                  <a:gd name="T57" fmla="*/ 117 h 224"/>
                  <a:gd name="T58" fmla="*/ 1070 w 1300"/>
                  <a:gd name="T59" fmla="*/ 103 h 224"/>
                  <a:gd name="T60" fmla="*/ 1008 w 1300"/>
                  <a:gd name="T61" fmla="*/ 113 h 224"/>
                  <a:gd name="T62" fmla="*/ 942 w 1300"/>
                  <a:gd name="T63" fmla="*/ 132 h 224"/>
                  <a:gd name="T64" fmla="*/ 878 w 1300"/>
                  <a:gd name="T65" fmla="*/ 126 h 224"/>
                  <a:gd name="T66" fmla="*/ 827 w 1300"/>
                  <a:gd name="T67" fmla="*/ 117 h 224"/>
                  <a:gd name="T68" fmla="*/ 761 w 1300"/>
                  <a:gd name="T69" fmla="*/ 99 h 224"/>
                  <a:gd name="T70" fmla="*/ 721 w 1300"/>
                  <a:gd name="T71" fmla="*/ 80 h 224"/>
                  <a:gd name="T72" fmla="*/ 695 w 1300"/>
                  <a:gd name="T73" fmla="*/ 38 h 224"/>
                  <a:gd name="T74" fmla="*/ 687 w 1300"/>
                  <a:gd name="T75" fmla="*/ 25 h 224"/>
                  <a:gd name="T76" fmla="*/ 614 w 1300"/>
                  <a:gd name="T77" fmla="*/ 25 h 224"/>
                  <a:gd name="T78" fmla="*/ 537 w 1300"/>
                  <a:gd name="T79" fmla="*/ 0 h 224"/>
                  <a:gd name="T80" fmla="*/ 575 w 1300"/>
                  <a:gd name="T81" fmla="*/ 51 h 224"/>
                  <a:gd name="T82" fmla="*/ 560 w 1300"/>
                  <a:gd name="T83" fmla="*/ 87 h 224"/>
                  <a:gd name="T84" fmla="*/ 503 w 1300"/>
                  <a:gd name="T85" fmla="*/ 96 h 224"/>
                  <a:gd name="T86" fmla="*/ 451 w 1300"/>
                  <a:gd name="T87" fmla="*/ 106 h 224"/>
                  <a:gd name="T88" fmla="*/ 389 w 1300"/>
                  <a:gd name="T89" fmla="*/ 129 h 224"/>
                  <a:gd name="T90" fmla="*/ 331 w 1300"/>
                  <a:gd name="T91" fmla="*/ 122 h 224"/>
                  <a:gd name="T92" fmla="*/ 288 w 1300"/>
                  <a:gd name="T93" fmla="*/ 128 h 224"/>
                  <a:gd name="T94" fmla="*/ 233 w 1300"/>
                  <a:gd name="T95" fmla="*/ 131 h 224"/>
                  <a:gd name="T96" fmla="*/ 197 w 1300"/>
                  <a:gd name="T97" fmla="*/ 142 h 224"/>
                  <a:gd name="T98" fmla="*/ 158 w 1300"/>
                  <a:gd name="T99" fmla="*/ 132 h 224"/>
                  <a:gd name="T100" fmla="*/ 118 w 1300"/>
                  <a:gd name="T101" fmla="*/ 13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960" y="310"/>
                <a:ext cx="559" cy="184"/>
              </a:xfrm>
              <a:custGeom>
                <a:avLst/>
                <a:gdLst>
                  <a:gd name="T0" fmla="*/ 558 w 559"/>
                  <a:gd name="T1" fmla="*/ 183 h 184"/>
                  <a:gd name="T2" fmla="*/ 550 w 559"/>
                  <a:gd name="T3" fmla="*/ 153 h 184"/>
                  <a:gd name="T4" fmla="*/ 539 w 559"/>
                  <a:gd name="T5" fmla="*/ 133 h 184"/>
                  <a:gd name="T6" fmla="*/ 505 w 559"/>
                  <a:gd name="T7" fmla="*/ 111 h 184"/>
                  <a:gd name="T8" fmla="*/ 447 w 559"/>
                  <a:gd name="T9" fmla="*/ 88 h 184"/>
                  <a:gd name="T10" fmla="*/ 404 w 559"/>
                  <a:gd name="T11" fmla="*/ 81 h 184"/>
                  <a:gd name="T12" fmla="*/ 367 w 559"/>
                  <a:gd name="T13" fmla="*/ 74 h 184"/>
                  <a:gd name="T14" fmla="*/ 310 w 559"/>
                  <a:gd name="T15" fmla="*/ 69 h 184"/>
                  <a:gd name="T16" fmla="*/ 265 w 559"/>
                  <a:gd name="T17" fmla="*/ 60 h 184"/>
                  <a:gd name="T18" fmla="*/ 224 w 559"/>
                  <a:gd name="T19" fmla="*/ 54 h 184"/>
                  <a:gd name="T20" fmla="*/ 182 w 559"/>
                  <a:gd name="T21" fmla="*/ 49 h 184"/>
                  <a:gd name="T22" fmla="*/ 134 w 559"/>
                  <a:gd name="T23" fmla="*/ 43 h 184"/>
                  <a:gd name="T24" fmla="*/ 64 w 559"/>
                  <a:gd name="T25" fmla="*/ 42 h 184"/>
                  <a:gd name="T26" fmla="*/ 66 w 559"/>
                  <a:gd name="T27" fmla="*/ 44 h 184"/>
                  <a:gd name="T28" fmla="*/ 29 w 559"/>
                  <a:gd name="T29" fmla="*/ 41 h 184"/>
                  <a:gd name="T30" fmla="*/ 17 w 559"/>
                  <a:gd name="T31" fmla="*/ 27 h 184"/>
                  <a:gd name="T32" fmla="*/ 21 w 559"/>
                  <a:gd name="T33" fmla="*/ 0 h 184"/>
                  <a:gd name="T34" fmla="*/ 1 w 559"/>
                  <a:gd name="T35" fmla="*/ 24 h 184"/>
                  <a:gd name="T36" fmla="*/ 0 w 559"/>
                  <a:gd name="T37" fmla="*/ 40 h 184"/>
                  <a:gd name="T38" fmla="*/ 21 w 559"/>
                  <a:gd name="T39" fmla="*/ 52 h 184"/>
                  <a:gd name="T40" fmla="*/ 66 w 559"/>
                  <a:gd name="T41" fmla="*/ 57 h 184"/>
                  <a:gd name="T42" fmla="*/ 140 w 559"/>
                  <a:gd name="T43" fmla="*/ 60 h 184"/>
                  <a:gd name="T44" fmla="*/ 220 w 559"/>
                  <a:gd name="T45" fmla="*/ 70 h 184"/>
                  <a:gd name="T46" fmla="*/ 283 w 559"/>
                  <a:gd name="T47" fmla="*/ 80 h 184"/>
                  <a:gd name="T48" fmla="*/ 356 w 559"/>
                  <a:gd name="T49" fmla="*/ 90 h 184"/>
                  <a:gd name="T50" fmla="*/ 417 w 559"/>
                  <a:gd name="T51" fmla="*/ 100 h 184"/>
                  <a:gd name="T52" fmla="*/ 461 w 559"/>
                  <a:gd name="T53" fmla="*/ 109 h 184"/>
                  <a:gd name="T54" fmla="*/ 498 w 559"/>
                  <a:gd name="T55" fmla="*/ 128 h 184"/>
                  <a:gd name="T56" fmla="*/ 525 w 559"/>
                  <a:gd name="T57" fmla="*/ 140 h 184"/>
                  <a:gd name="T58" fmla="*/ 541 w 559"/>
                  <a:gd name="T59" fmla="*/ 164 h 184"/>
                  <a:gd name="T60" fmla="*/ 558 w 559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" name="Freeform 18"/>
          <p:cNvSpPr>
            <a:spLocks/>
          </p:cNvSpPr>
          <p:nvPr/>
        </p:nvSpPr>
        <p:spPr bwMode="auto">
          <a:xfrm>
            <a:off x="273050" y="796925"/>
            <a:ext cx="806450" cy="717550"/>
          </a:xfrm>
          <a:custGeom>
            <a:avLst/>
            <a:gdLst>
              <a:gd name="T0" fmla="*/ 2147483647 w 508"/>
              <a:gd name="T1" fmla="*/ 2147483647 h 452"/>
              <a:gd name="T2" fmla="*/ 2147483647 w 508"/>
              <a:gd name="T3" fmla="*/ 2147483647 h 452"/>
              <a:gd name="T4" fmla="*/ 2147483647 w 508"/>
              <a:gd name="T5" fmla="*/ 2147483647 h 452"/>
              <a:gd name="T6" fmla="*/ 2147483647 w 508"/>
              <a:gd name="T7" fmla="*/ 2147483647 h 452"/>
              <a:gd name="T8" fmla="*/ 2147483647 w 508"/>
              <a:gd name="T9" fmla="*/ 2147483647 h 452"/>
              <a:gd name="T10" fmla="*/ 2147483647 w 508"/>
              <a:gd name="T11" fmla="*/ 2147483647 h 452"/>
              <a:gd name="T12" fmla="*/ 2147483647 w 508"/>
              <a:gd name="T13" fmla="*/ 2147483647 h 452"/>
              <a:gd name="T14" fmla="*/ 2147483647 w 508"/>
              <a:gd name="T15" fmla="*/ 2147483647 h 452"/>
              <a:gd name="T16" fmla="*/ 2147483647 w 508"/>
              <a:gd name="T17" fmla="*/ 2147483647 h 452"/>
              <a:gd name="T18" fmla="*/ 2147483647 w 508"/>
              <a:gd name="T19" fmla="*/ 2147483647 h 452"/>
              <a:gd name="T20" fmla="*/ 2147483647 w 508"/>
              <a:gd name="T21" fmla="*/ 2147483647 h 452"/>
              <a:gd name="T22" fmla="*/ 2147483647 w 508"/>
              <a:gd name="T23" fmla="*/ 2147483647 h 452"/>
              <a:gd name="T24" fmla="*/ 2147483647 w 508"/>
              <a:gd name="T25" fmla="*/ 0 h 452"/>
              <a:gd name="T26" fmla="*/ 2147483647 w 508"/>
              <a:gd name="T27" fmla="*/ 2147483647 h 452"/>
              <a:gd name="T28" fmla="*/ 0 w 508"/>
              <a:gd name="T29" fmla="*/ 2147483647 h 452"/>
              <a:gd name="T30" fmla="*/ 2147483647 w 508"/>
              <a:gd name="T31" fmla="*/ 2147483647 h 452"/>
              <a:gd name="T32" fmla="*/ 2147483647 w 508"/>
              <a:gd name="T33" fmla="*/ 2147483647 h 45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08" h="452">
                <a:moveTo>
                  <a:pt x="129" y="376"/>
                </a:moveTo>
                <a:lnTo>
                  <a:pt x="272" y="427"/>
                </a:lnTo>
                <a:lnTo>
                  <a:pt x="313" y="451"/>
                </a:lnTo>
                <a:lnTo>
                  <a:pt x="333" y="449"/>
                </a:lnTo>
                <a:lnTo>
                  <a:pt x="348" y="376"/>
                </a:lnTo>
                <a:lnTo>
                  <a:pt x="365" y="332"/>
                </a:lnTo>
                <a:lnTo>
                  <a:pt x="382" y="262"/>
                </a:lnTo>
                <a:lnTo>
                  <a:pt x="394" y="221"/>
                </a:lnTo>
                <a:lnTo>
                  <a:pt x="409" y="181"/>
                </a:lnTo>
                <a:lnTo>
                  <a:pt x="423" y="133"/>
                </a:lnTo>
                <a:lnTo>
                  <a:pt x="445" y="98"/>
                </a:lnTo>
                <a:lnTo>
                  <a:pt x="469" y="48"/>
                </a:lnTo>
                <a:lnTo>
                  <a:pt x="507" y="0"/>
                </a:lnTo>
                <a:lnTo>
                  <a:pt x="25" y="335"/>
                </a:lnTo>
                <a:lnTo>
                  <a:pt x="0" y="358"/>
                </a:lnTo>
                <a:lnTo>
                  <a:pt x="76" y="360"/>
                </a:lnTo>
                <a:lnTo>
                  <a:pt x="129" y="376"/>
                </a:lnTo>
              </a:path>
            </a:pathLst>
          </a:cu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5588" y="654050"/>
            <a:ext cx="984250" cy="766763"/>
          </a:xfrm>
          <a:custGeom>
            <a:avLst/>
            <a:gdLst>
              <a:gd name="T0" fmla="*/ 0 w 620"/>
              <a:gd name="T1" fmla="*/ 2147483647 h 483"/>
              <a:gd name="T2" fmla="*/ 2147483647 w 620"/>
              <a:gd name="T3" fmla="*/ 2147483647 h 483"/>
              <a:gd name="T4" fmla="*/ 2147483647 w 620"/>
              <a:gd name="T5" fmla="*/ 2147483647 h 483"/>
              <a:gd name="T6" fmla="*/ 2147483647 w 620"/>
              <a:gd name="T7" fmla="*/ 0 h 483"/>
              <a:gd name="T8" fmla="*/ 2147483647 w 620"/>
              <a:gd name="T9" fmla="*/ 2147483647 h 483"/>
              <a:gd name="T10" fmla="*/ 2147483647 w 620"/>
              <a:gd name="T11" fmla="*/ 2147483647 h 483"/>
              <a:gd name="T12" fmla="*/ 2147483647 w 620"/>
              <a:gd name="T13" fmla="*/ 2147483647 h 483"/>
              <a:gd name="T14" fmla="*/ 2147483647 w 620"/>
              <a:gd name="T15" fmla="*/ 2147483647 h 483"/>
              <a:gd name="T16" fmla="*/ 2147483647 w 620"/>
              <a:gd name="T17" fmla="*/ 2147483647 h 483"/>
              <a:gd name="T18" fmla="*/ 2147483647 w 620"/>
              <a:gd name="T19" fmla="*/ 2147483647 h 483"/>
              <a:gd name="T20" fmla="*/ 2147483647 w 620"/>
              <a:gd name="T21" fmla="*/ 2147483647 h 483"/>
              <a:gd name="T22" fmla="*/ 0 w 620"/>
              <a:gd name="T23" fmla="*/ 2147483647 h 48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20" h="483">
                <a:moveTo>
                  <a:pt x="0" y="477"/>
                </a:moveTo>
                <a:lnTo>
                  <a:pt x="13" y="452"/>
                </a:lnTo>
                <a:lnTo>
                  <a:pt x="56" y="422"/>
                </a:lnTo>
                <a:lnTo>
                  <a:pt x="619" y="0"/>
                </a:lnTo>
                <a:lnTo>
                  <a:pt x="425" y="184"/>
                </a:lnTo>
                <a:lnTo>
                  <a:pt x="329" y="336"/>
                </a:lnTo>
                <a:lnTo>
                  <a:pt x="268" y="482"/>
                </a:lnTo>
                <a:lnTo>
                  <a:pt x="197" y="449"/>
                </a:lnTo>
                <a:lnTo>
                  <a:pt x="119" y="425"/>
                </a:lnTo>
                <a:lnTo>
                  <a:pt x="70" y="429"/>
                </a:lnTo>
                <a:lnTo>
                  <a:pt x="28" y="440"/>
                </a:lnTo>
                <a:lnTo>
                  <a:pt x="0" y="477"/>
                </a:ln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dt" sz="quarter" idx="10"/>
          </p:nvPr>
        </p:nvSpPr>
        <p:spPr>
          <a:xfrm>
            <a:off x="681038" y="6067425"/>
            <a:ext cx="2300287" cy="393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08325" y="6067425"/>
            <a:ext cx="3124200" cy="393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459039" y="78675"/>
            <a:ext cx="2311400" cy="393700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A6BD0B7C-31DC-4856-BECE-3A08320986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33535"/>
      </p:ext>
    </p:extLst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8263" y="106363"/>
            <a:ext cx="386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1400" b="1" dirty="0">
                <a:solidFill>
                  <a:srgbClr val="FFFF99"/>
                </a:solidFill>
                <a:latin typeface="Times New Roman" pitchFamily="18" charset="0"/>
              </a:rPr>
              <a:t>ICS 353: Design and Analysis of Algorithms</a:t>
            </a: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143500" y="106363"/>
            <a:ext cx="400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400" b="1">
                <a:solidFill>
                  <a:srgbClr val="FFFF99"/>
                </a:solidFill>
                <a:latin typeface="Times New Roman" pitchFamily="18" charset="0"/>
              </a:rPr>
              <a:t>Basic Concepts in Algorithmic Analysis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95775" y="71438"/>
            <a:ext cx="419100" cy="357187"/>
          </a:xfrm>
        </p:spPr>
        <p:txBody>
          <a:bodyPr/>
          <a:lstStyle>
            <a:lvl1pPr>
              <a:defRPr b="1">
                <a:solidFill>
                  <a:srgbClr val="FFFF99"/>
                </a:solidFill>
              </a:defRPr>
            </a:lvl1pPr>
          </a:lstStyle>
          <a:p>
            <a:fld id="{366955D6-FEDB-407A-97C4-6E99660F06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976480"/>
      </p:ext>
    </p:extLst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47800"/>
            <a:ext cx="3810000" cy="224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48100"/>
            <a:ext cx="3810000" cy="2247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2843808" y="44624"/>
            <a:ext cx="1905000" cy="457200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CEC60694-AFB3-4761-9052-C1A1AFE809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9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82416" y="0"/>
            <a:ext cx="2133600" cy="511175"/>
          </a:xfrm>
        </p:spPr>
        <p:txBody>
          <a:bodyPr/>
          <a:lstStyle>
            <a:lvl1pPr>
              <a:defRPr b="1">
                <a:solidFill>
                  <a:srgbClr val="FFFF00"/>
                </a:solidFill>
              </a:defRPr>
            </a:lvl1pPr>
          </a:lstStyle>
          <a:p>
            <a:fld id="{9D018C87-E69A-4F82-9D7C-26F0B254CE1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9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0"/>
            <a:ext cx="8772525" cy="6726238"/>
            <a:chOff x="92" y="0"/>
            <a:chExt cx="5526" cy="4237"/>
          </a:xfrm>
        </p:grpSpPr>
        <p:grpSp>
          <p:nvGrpSpPr>
            <p:cNvPr id="1033" name="Group 3"/>
            <p:cNvGrpSpPr>
              <a:grpSpLocks/>
            </p:cNvGrpSpPr>
            <p:nvPr/>
          </p:nvGrpSpPr>
          <p:grpSpPr bwMode="auto">
            <a:xfrm>
              <a:off x="92" y="409"/>
              <a:ext cx="5526" cy="3828"/>
              <a:chOff x="92" y="409"/>
              <a:chExt cx="5526" cy="3828"/>
            </a:xfrm>
          </p:grpSpPr>
          <p:sp>
            <p:nvSpPr>
              <p:cNvPr id="1048" name="Freeform 4"/>
              <p:cNvSpPr>
                <a:spLocks/>
              </p:cNvSpPr>
              <p:nvPr/>
            </p:nvSpPr>
            <p:spPr bwMode="auto">
              <a:xfrm>
                <a:off x="92" y="409"/>
                <a:ext cx="5526" cy="3828"/>
              </a:xfrm>
              <a:custGeom>
                <a:avLst/>
                <a:gdLst>
                  <a:gd name="T0" fmla="*/ 684 w 5526"/>
                  <a:gd name="T1" fmla="*/ 3 h 3828"/>
                  <a:gd name="T2" fmla="*/ 708 w 5526"/>
                  <a:gd name="T3" fmla="*/ 2 h 3828"/>
                  <a:gd name="T4" fmla="*/ 5523 w 5526"/>
                  <a:gd name="T5" fmla="*/ 0 h 3828"/>
                  <a:gd name="T6" fmla="*/ 5525 w 5526"/>
                  <a:gd name="T7" fmla="*/ 3827 h 3828"/>
                  <a:gd name="T8" fmla="*/ 0 w 5526"/>
                  <a:gd name="T9" fmla="*/ 3827 h 3828"/>
                  <a:gd name="T10" fmla="*/ 7 w 5526"/>
                  <a:gd name="T11" fmla="*/ 577 h 3828"/>
                  <a:gd name="T12" fmla="*/ 9 w 5526"/>
                  <a:gd name="T13" fmla="*/ 544 h 3828"/>
                  <a:gd name="T14" fmla="*/ 14 w 5526"/>
                  <a:gd name="T15" fmla="*/ 516 h 3828"/>
                  <a:gd name="T16" fmla="*/ 22 w 5526"/>
                  <a:gd name="T17" fmla="*/ 490 h 3828"/>
                  <a:gd name="T18" fmla="*/ 35 w 5526"/>
                  <a:gd name="T19" fmla="*/ 470 h 3828"/>
                  <a:gd name="T20" fmla="*/ 51 w 5526"/>
                  <a:gd name="T21" fmla="*/ 456 h 3828"/>
                  <a:gd name="T22" fmla="*/ 64 w 5526"/>
                  <a:gd name="T23" fmla="*/ 446 h 3828"/>
                  <a:gd name="T24" fmla="*/ 594 w 5526"/>
                  <a:gd name="T25" fmla="*/ 52 h 3828"/>
                  <a:gd name="T26" fmla="*/ 630 w 5526"/>
                  <a:gd name="T27" fmla="*/ 26 h 3828"/>
                  <a:gd name="T28" fmla="*/ 654 w 5526"/>
                  <a:gd name="T29" fmla="*/ 9 h 3828"/>
                  <a:gd name="T30" fmla="*/ 684 w 5526"/>
                  <a:gd name="T31" fmla="*/ 3 h 382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526" h="3828">
                    <a:moveTo>
                      <a:pt x="684" y="3"/>
                    </a:moveTo>
                    <a:lnTo>
                      <a:pt x="708" y="2"/>
                    </a:lnTo>
                    <a:lnTo>
                      <a:pt x="5523" y="0"/>
                    </a:lnTo>
                    <a:lnTo>
                      <a:pt x="5525" y="3827"/>
                    </a:lnTo>
                    <a:lnTo>
                      <a:pt x="0" y="3827"/>
                    </a:lnTo>
                    <a:lnTo>
                      <a:pt x="7" y="577"/>
                    </a:lnTo>
                    <a:lnTo>
                      <a:pt x="9" y="544"/>
                    </a:lnTo>
                    <a:lnTo>
                      <a:pt x="14" y="516"/>
                    </a:lnTo>
                    <a:lnTo>
                      <a:pt x="22" y="490"/>
                    </a:lnTo>
                    <a:lnTo>
                      <a:pt x="35" y="470"/>
                    </a:lnTo>
                    <a:lnTo>
                      <a:pt x="51" y="456"/>
                    </a:lnTo>
                    <a:lnTo>
                      <a:pt x="64" y="446"/>
                    </a:lnTo>
                    <a:lnTo>
                      <a:pt x="594" y="52"/>
                    </a:lnTo>
                    <a:lnTo>
                      <a:pt x="630" y="26"/>
                    </a:lnTo>
                    <a:lnTo>
                      <a:pt x="654" y="9"/>
                    </a:lnTo>
                    <a:lnTo>
                      <a:pt x="684" y="3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ffectLst>
                <a:outerShdw dist="107763" dir="2700000" algn="ctr" rotWithShape="0">
                  <a:schemeClr val="bg2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49" name="Group 5"/>
              <p:cNvGrpSpPr>
                <a:grpSpLocks/>
              </p:cNvGrpSpPr>
              <p:nvPr/>
            </p:nvGrpSpPr>
            <p:grpSpPr bwMode="auto">
              <a:xfrm>
                <a:off x="119" y="427"/>
                <a:ext cx="620" cy="565"/>
                <a:chOff x="119" y="427"/>
                <a:chExt cx="620" cy="565"/>
              </a:xfrm>
            </p:grpSpPr>
            <p:sp>
              <p:nvSpPr>
                <p:cNvPr id="1050" name="Freeform 6"/>
                <p:cNvSpPr>
                  <a:spLocks/>
                </p:cNvSpPr>
                <p:nvPr/>
              </p:nvSpPr>
              <p:spPr bwMode="auto">
                <a:xfrm>
                  <a:off x="127" y="459"/>
                  <a:ext cx="580" cy="533"/>
                </a:xfrm>
                <a:custGeom>
                  <a:avLst/>
                  <a:gdLst>
                    <a:gd name="T0" fmla="*/ 154 w 580"/>
                    <a:gd name="T1" fmla="*/ 440 h 533"/>
                    <a:gd name="T2" fmla="*/ 323 w 580"/>
                    <a:gd name="T3" fmla="*/ 493 h 533"/>
                    <a:gd name="T4" fmla="*/ 372 w 580"/>
                    <a:gd name="T5" fmla="*/ 517 h 533"/>
                    <a:gd name="T6" fmla="*/ 411 w 580"/>
                    <a:gd name="T7" fmla="*/ 532 h 533"/>
                    <a:gd name="T8" fmla="*/ 411 w 580"/>
                    <a:gd name="T9" fmla="*/ 497 h 533"/>
                    <a:gd name="T10" fmla="*/ 415 w 580"/>
                    <a:gd name="T11" fmla="*/ 440 h 533"/>
                    <a:gd name="T12" fmla="*/ 425 w 580"/>
                    <a:gd name="T13" fmla="*/ 395 h 533"/>
                    <a:gd name="T14" fmla="*/ 441 w 580"/>
                    <a:gd name="T15" fmla="*/ 326 h 533"/>
                    <a:gd name="T16" fmla="*/ 457 w 580"/>
                    <a:gd name="T17" fmla="*/ 276 h 533"/>
                    <a:gd name="T18" fmla="*/ 474 w 580"/>
                    <a:gd name="T19" fmla="*/ 240 h 533"/>
                    <a:gd name="T20" fmla="*/ 488 w 580"/>
                    <a:gd name="T21" fmla="*/ 190 h 533"/>
                    <a:gd name="T22" fmla="*/ 504 w 580"/>
                    <a:gd name="T23" fmla="*/ 149 h 533"/>
                    <a:gd name="T24" fmla="*/ 525 w 580"/>
                    <a:gd name="T25" fmla="*/ 102 h 533"/>
                    <a:gd name="T26" fmla="*/ 579 w 580"/>
                    <a:gd name="T27" fmla="*/ 0 h 533"/>
                    <a:gd name="T28" fmla="*/ 28 w 580"/>
                    <a:gd name="T29" fmla="*/ 398 h 533"/>
                    <a:gd name="T30" fmla="*/ 0 w 580"/>
                    <a:gd name="T31" fmla="*/ 420 h 533"/>
                    <a:gd name="T32" fmla="*/ 90 w 580"/>
                    <a:gd name="T33" fmla="*/ 423 h 533"/>
                    <a:gd name="T34" fmla="*/ 154 w 580"/>
                    <a:gd name="T35" fmla="*/ 440 h 53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80" h="533">
                      <a:moveTo>
                        <a:pt x="154" y="440"/>
                      </a:moveTo>
                      <a:lnTo>
                        <a:pt x="323" y="493"/>
                      </a:lnTo>
                      <a:lnTo>
                        <a:pt x="372" y="517"/>
                      </a:lnTo>
                      <a:lnTo>
                        <a:pt x="411" y="532"/>
                      </a:lnTo>
                      <a:lnTo>
                        <a:pt x="411" y="497"/>
                      </a:lnTo>
                      <a:lnTo>
                        <a:pt x="415" y="440"/>
                      </a:lnTo>
                      <a:lnTo>
                        <a:pt x="425" y="395"/>
                      </a:lnTo>
                      <a:lnTo>
                        <a:pt x="441" y="326"/>
                      </a:lnTo>
                      <a:lnTo>
                        <a:pt x="457" y="276"/>
                      </a:lnTo>
                      <a:lnTo>
                        <a:pt x="474" y="240"/>
                      </a:lnTo>
                      <a:lnTo>
                        <a:pt x="488" y="190"/>
                      </a:lnTo>
                      <a:lnTo>
                        <a:pt x="504" y="149"/>
                      </a:lnTo>
                      <a:lnTo>
                        <a:pt x="525" y="102"/>
                      </a:lnTo>
                      <a:lnTo>
                        <a:pt x="579" y="0"/>
                      </a:lnTo>
                      <a:lnTo>
                        <a:pt x="28" y="398"/>
                      </a:lnTo>
                      <a:lnTo>
                        <a:pt x="0" y="420"/>
                      </a:lnTo>
                      <a:lnTo>
                        <a:pt x="90" y="423"/>
                      </a:lnTo>
                      <a:lnTo>
                        <a:pt x="154" y="44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51" name="Freeform 7"/>
                <p:cNvSpPr>
                  <a:spLocks/>
                </p:cNvSpPr>
                <p:nvPr/>
              </p:nvSpPr>
              <p:spPr bwMode="auto">
                <a:xfrm>
                  <a:off x="119" y="427"/>
                  <a:ext cx="620" cy="473"/>
                </a:xfrm>
                <a:custGeom>
                  <a:avLst/>
                  <a:gdLst>
                    <a:gd name="T0" fmla="*/ 0 w 620"/>
                    <a:gd name="T1" fmla="*/ 472 h 473"/>
                    <a:gd name="T2" fmla="*/ 15 w 620"/>
                    <a:gd name="T3" fmla="*/ 445 h 473"/>
                    <a:gd name="T4" fmla="*/ 61 w 620"/>
                    <a:gd name="T5" fmla="*/ 411 h 473"/>
                    <a:gd name="T6" fmla="*/ 619 w 620"/>
                    <a:gd name="T7" fmla="*/ 0 h 473"/>
                    <a:gd name="T8" fmla="*/ 466 w 620"/>
                    <a:gd name="T9" fmla="*/ 153 h 473"/>
                    <a:gd name="T10" fmla="*/ 366 w 620"/>
                    <a:gd name="T11" fmla="*/ 315 h 473"/>
                    <a:gd name="T12" fmla="*/ 301 w 620"/>
                    <a:gd name="T13" fmla="*/ 467 h 473"/>
                    <a:gd name="T14" fmla="*/ 222 w 620"/>
                    <a:gd name="T15" fmla="*/ 435 h 473"/>
                    <a:gd name="T16" fmla="*/ 132 w 620"/>
                    <a:gd name="T17" fmla="*/ 413 h 473"/>
                    <a:gd name="T18" fmla="*/ 76 w 620"/>
                    <a:gd name="T19" fmla="*/ 420 h 473"/>
                    <a:gd name="T20" fmla="*/ 30 w 620"/>
                    <a:gd name="T21" fmla="*/ 432 h 473"/>
                    <a:gd name="T22" fmla="*/ 0 w 620"/>
                    <a:gd name="T23" fmla="*/ 472 h 47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620" h="473">
                      <a:moveTo>
                        <a:pt x="0" y="472"/>
                      </a:moveTo>
                      <a:lnTo>
                        <a:pt x="15" y="445"/>
                      </a:lnTo>
                      <a:lnTo>
                        <a:pt x="61" y="411"/>
                      </a:lnTo>
                      <a:lnTo>
                        <a:pt x="619" y="0"/>
                      </a:lnTo>
                      <a:lnTo>
                        <a:pt x="466" y="153"/>
                      </a:lnTo>
                      <a:lnTo>
                        <a:pt x="366" y="315"/>
                      </a:lnTo>
                      <a:lnTo>
                        <a:pt x="301" y="467"/>
                      </a:lnTo>
                      <a:lnTo>
                        <a:pt x="222" y="435"/>
                      </a:lnTo>
                      <a:lnTo>
                        <a:pt x="132" y="413"/>
                      </a:lnTo>
                      <a:lnTo>
                        <a:pt x="76" y="420"/>
                      </a:lnTo>
                      <a:lnTo>
                        <a:pt x="30" y="432"/>
                      </a:lnTo>
                      <a:lnTo>
                        <a:pt x="0" y="472"/>
                      </a:lnTo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34" name="Group 8"/>
            <p:cNvGrpSpPr>
              <a:grpSpLocks/>
            </p:cNvGrpSpPr>
            <p:nvPr/>
          </p:nvGrpSpPr>
          <p:grpSpPr bwMode="auto">
            <a:xfrm>
              <a:off x="2050" y="0"/>
              <a:ext cx="1640" cy="623"/>
              <a:chOff x="2050" y="0"/>
              <a:chExt cx="1640" cy="623"/>
            </a:xfrm>
          </p:grpSpPr>
          <p:sp>
            <p:nvSpPr>
              <p:cNvPr id="1035" name="Rectangle 9"/>
              <p:cNvSpPr>
                <a:spLocks noChangeArrowheads="1"/>
              </p:cNvSpPr>
              <p:nvPr/>
            </p:nvSpPr>
            <p:spPr bwMode="auto">
              <a:xfrm>
                <a:off x="2050" y="344"/>
                <a:ext cx="1640" cy="72"/>
              </a:xfrm>
              <a:prstGeom prst="rect">
                <a:avLst/>
              </a:pr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6" name="Rectangle 10"/>
              <p:cNvSpPr>
                <a:spLocks noChangeArrowheads="1"/>
              </p:cNvSpPr>
              <p:nvPr/>
            </p:nvSpPr>
            <p:spPr bwMode="auto">
              <a:xfrm>
                <a:off x="2354" y="311"/>
                <a:ext cx="232" cy="3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7" name="Rectangle 11"/>
              <p:cNvSpPr>
                <a:spLocks noChangeArrowheads="1"/>
              </p:cNvSpPr>
              <p:nvPr/>
            </p:nvSpPr>
            <p:spPr bwMode="auto">
              <a:xfrm>
                <a:off x="3113" y="306"/>
                <a:ext cx="232" cy="36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8" name="Oval 12"/>
              <p:cNvSpPr>
                <a:spLocks noChangeArrowheads="1"/>
              </p:cNvSpPr>
              <p:nvPr/>
            </p:nvSpPr>
            <p:spPr bwMode="auto">
              <a:xfrm>
                <a:off x="2664" y="0"/>
                <a:ext cx="379" cy="370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9" name="Oval 13"/>
              <p:cNvSpPr>
                <a:spLocks noChangeArrowheads="1"/>
              </p:cNvSpPr>
              <p:nvPr/>
            </p:nvSpPr>
            <p:spPr bwMode="auto">
              <a:xfrm>
                <a:off x="2682" y="13"/>
                <a:ext cx="344" cy="347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0" name="Freeform 14"/>
              <p:cNvSpPr>
                <a:spLocks/>
              </p:cNvSpPr>
              <p:nvPr/>
            </p:nvSpPr>
            <p:spPr bwMode="auto">
              <a:xfrm>
                <a:off x="2708" y="10"/>
                <a:ext cx="279" cy="82"/>
              </a:xfrm>
              <a:custGeom>
                <a:avLst/>
                <a:gdLst>
                  <a:gd name="T0" fmla="*/ 278 w 279"/>
                  <a:gd name="T1" fmla="*/ 65 h 82"/>
                  <a:gd name="T2" fmla="*/ 271 w 279"/>
                  <a:gd name="T3" fmla="*/ 49 h 82"/>
                  <a:gd name="T4" fmla="*/ 254 w 279"/>
                  <a:gd name="T5" fmla="*/ 32 h 82"/>
                  <a:gd name="T6" fmla="*/ 232 w 279"/>
                  <a:gd name="T7" fmla="*/ 20 h 82"/>
                  <a:gd name="T8" fmla="*/ 203 w 279"/>
                  <a:gd name="T9" fmla="*/ 7 h 82"/>
                  <a:gd name="T10" fmla="*/ 168 w 279"/>
                  <a:gd name="T11" fmla="*/ 0 h 82"/>
                  <a:gd name="T12" fmla="*/ 127 w 279"/>
                  <a:gd name="T13" fmla="*/ 0 h 82"/>
                  <a:gd name="T14" fmla="*/ 95 w 279"/>
                  <a:gd name="T15" fmla="*/ 3 h 82"/>
                  <a:gd name="T16" fmla="*/ 63 w 279"/>
                  <a:gd name="T17" fmla="*/ 14 h 82"/>
                  <a:gd name="T18" fmla="*/ 41 w 279"/>
                  <a:gd name="T19" fmla="*/ 29 h 82"/>
                  <a:gd name="T20" fmla="*/ 21 w 279"/>
                  <a:gd name="T21" fmla="*/ 43 h 82"/>
                  <a:gd name="T22" fmla="*/ 5 w 279"/>
                  <a:gd name="T23" fmla="*/ 62 h 82"/>
                  <a:gd name="T24" fmla="*/ 0 w 279"/>
                  <a:gd name="T25" fmla="*/ 71 h 82"/>
                  <a:gd name="T26" fmla="*/ 1 w 279"/>
                  <a:gd name="T27" fmla="*/ 81 h 82"/>
                  <a:gd name="T28" fmla="*/ 14 w 279"/>
                  <a:gd name="T29" fmla="*/ 62 h 82"/>
                  <a:gd name="T30" fmla="*/ 28 w 279"/>
                  <a:gd name="T31" fmla="*/ 51 h 82"/>
                  <a:gd name="T32" fmla="*/ 55 w 279"/>
                  <a:gd name="T33" fmla="*/ 33 h 82"/>
                  <a:gd name="T34" fmla="*/ 78 w 279"/>
                  <a:gd name="T35" fmla="*/ 23 h 82"/>
                  <a:gd name="T36" fmla="*/ 105 w 279"/>
                  <a:gd name="T37" fmla="*/ 14 h 82"/>
                  <a:gd name="T38" fmla="*/ 131 w 279"/>
                  <a:gd name="T39" fmla="*/ 11 h 82"/>
                  <a:gd name="T40" fmla="*/ 147 w 279"/>
                  <a:gd name="T41" fmla="*/ 11 h 82"/>
                  <a:gd name="T42" fmla="*/ 167 w 279"/>
                  <a:gd name="T43" fmla="*/ 13 h 82"/>
                  <a:gd name="T44" fmla="*/ 186 w 279"/>
                  <a:gd name="T45" fmla="*/ 14 h 82"/>
                  <a:gd name="T46" fmla="*/ 206 w 279"/>
                  <a:gd name="T47" fmla="*/ 20 h 82"/>
                  <a:gd name="T48" fmla="*/ 239 w 279"/>
                  <a:gd name="T49" fmla="*/ 35 h 82"/>
                  <a:gd name="T50" fmla="*/ 255 w 279"/>
                  <a:gd name="T51" fmla="*/ 49 h 82"/>
                  <a:gd name="T52" fmla="*/ 278 w 279"/>
                  <a:gd name="T53" fmla="*/ 65 h 8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9" h="82">
                    <a:moveTo>
                      <a:pt x="278" y="65"/>
                    </a:moveTo>
                    <a:lnTo>
                      <a:pt x="271" y="49"/>
                    </a:lnTo>
                    <a:lnTo>
                      <a:pt x="254" y="32"/>
                    </a:lnTo>
                    <a:lnTo>
                      <a:pt x="232" y="20"/>
                    </a:lnTo>
                    <a:lnTo>
                      <a:pt x="203" y="7"/>
                    </a:lnTo>
                    <a:lnTo>
                      <a:pt x="168" y="0"/>
                    </a:lnTo>
                    <a:lnTo>
                      <a:pt x="127" y="0"/>
                    </a:lnTo>
                    <a:lnTo>
                      <a:pt x="95" y="3"/>
                    </a:lnTo>
                    <a:lnTo>
                      <a:pt x="63" y="14"/>
                    </a:lnTo>
                    <a:lnTo>
                      <a:pt x="41" y="29"/>
                    </a:lnTo>
                    <a:lnTo>
                      <a:pt x="21" y="43"/>
                    </a:lnTo>
                    <a:lnTo>
                      <a:pt x="5" y="62"/>
                    </a:lnTo>
                    <a:lnTo>
                      <a:pt x="0" y="71"/>
                    </a:lnTo>
                    <a:lnTo>
                      <a:pt x="1" y="81"/>
                    </a:lnTo>
                    <a:lnTo>
                      <a:pt x="14" y="62"/>
                    </a:lnTo>
                    <a:lnTo>
                      <a:pt x="28" y="51"/>
                    </a:lnTo>
                    <a:lnTo>
                      <a:pt x="55" y="33"/>
                    </a:lnTo>
                    <a:lnTo>
                      <a:pt x="78" y="23"/>
                    </a:lnTo>
                    <a:lnTo>
                      <a:pt x="105" y="14"/>
                    </a:lnTo>
                    <a:lnTo>
                      <a:pt x="131" y="11"/>
                    </a:lnTo>
                    <a:lnTo>
                      <a:pt x="147" y="11"/>
                    </a:lnTo>
                    <a:lnTo>
                      <a:pt x="167" y="13"/>
                    </a:lnTo>
                    <a:lnTo>
                      <a:pt x="186" y="14"/>
                    </a:lnTo>
                    <a:lnTo>
                      <a:pt x="206" y="20"/>
                    </a:lnTo>
                    <a:lnTo>
                      <a:pt x="239" y="35"/>
                    </a:lnTo>
                    <a:lnTo>
                      <a:pt x="255" y="49"/>
                    </a:lnTo>
                    <a:lnTo>
                      <a:pt x="278" y="6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" name="Oval 15"/>
              <p:cNvSpPr>
                <a:spLocks noChangeArrowheads="1"/>
              </p:cNvSpPr>
              <p:nvPr/>
            </p:nvSpPr>
            <p:spPr bwMode="auto">
              <a:xfrm>
                <a:off x="2709" y="43"/>
                <a:ext cx="289" cy="281"/>
              </a:xfrm>
              <a:prstGeom prst="ellipse">
                <a:avLst/>
              </a:prstGeom>
              <a:gradFill rotWithShape="0">
                <a:gsLst>
                  <a:gs pos="0">
                    <a:srgbClr val="1C1C1C"/>
                  </a:gs>
                  <a:gs pos="50000">
                    <a:srgbClr val="FFFFFF"/>
                  </a:gs>
                  <a:gs pos="100000">
                    <a:srgbClr val="1C1C1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2" name="Oval 16" descr="Walnut"/>
              <p:cNvSpPr>
                <a:spLocks noChangeArrowheads="1"/>
              </p:cNvSpPr>
              <p:nvPr/>
            </p:nvSpPr>
            <p:spPr bwMode="auto">
              <a:xfrm>
                <a:off x="2729" y="60"/>
                <a:ext cx="247" cy="238"/>
              </a:xfrm>
              <a:prstGeom prst="ellips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3" name="Freeform 17"/>
              <p:cNvSpPr>
                <a:spLocks/>
              </p:cNvSpPr>
              <p:nvPr/>
            </p:nvSpPr>
            <p:spPr bwMode="auto">
              <a:xfrm>
                <a:off x="2182" y="267"/>
                <a:ext cx="1358" cy="356"/>
              </a:xfrm>
              <a:custGeom>
                <a:avLst/>
                <a:gdLst>
                  <a:gd name="T0" fmla="*/ 10 w 1358"/>
                  <a:gd name="T1" fmla="*/ 345 h 356"/>
                  <a:gd name="T2" fmla="*/ 28 w 1358"/>
                  <a:gd name="T3" fmla="*/ 351 h 356"/>
                  <a:gd name="T4" fmla="*/ 1357 w 1358"/>
                  <a:gd name="T5" fmla="*/ 355 h 356"/>
                  <a:gd name="T6" fmla="*/ 1357 w 1358"/>
                  <a:gd name="T7" fmla="*/ 279 h 356"/>
                  <a:gd name="T8" fmla="*/ 1351 w 1358"/>
                  <a:gd name="T9" fmla="*/ 248 h 356"/>
                  <a:gd name="T10" fmla="*/ 1338 w 1358"/>
                  <a:gd name="T11" fmla="*/ 220 h 356"/>
                  <a:gd name="T12" fmla="*/ 1324 w 1358"/>
                  <a:gd name="T13" fmla="*/ 192 h 356"/>
                  <a:gd name="T14" fmla="*/ 1282 w 1358"/>
                  <a:gd name="T15" fmla="*/ 147 h 356"/>
                  <a:gd name="T16" fmla="*/ 1214 w 1358"/>
                  <a:gd name="T17" fmla="*/ 119 h 356"/>
                  <a:gd name="T18" fmla="*/ 1141 w 1358"/>
                  <a:gd name="T19" fmla="*/ 106 h 356"/>
                  <a:gd name="T20" fmla="*/ 1073 w 1358"/>
                  <a:gd name="T21" fmla="*/ 96 h 356"/>
                  <a:gd name="T22" fmla="*/ 996 w 1358"/>
                  <a:gd name="T23" fmla="*/ 87 h 356"/>
                  <a:gd name="T24" fmla="*/ 906 w 1358"/>
                  <a:gd name="T25" fmla="*/ 81 h 356"/>
                  <a:gd name="T26" fmla="*/ 782 w 1358"/>
                  <a:gd name="T27" fmla="*/ 69 h 356"/>
                  <a:gd name="T28" fmla="*/ 817 w 1358"/>
                  <a:gd name="T29" fmla="*/ 22 h 356"/>
                  <a:gd name="T30" fmla="*/ 823 w 1358"/>
                  <a:gd name="T31" fmla="*/ 2 h 356"/>
                  <a:gd name="T32" fmla="*/ 795 w 1358"/>
                  <a:gd name="T33" fmla="*/ 28 h 356"/>
                  <a:gd name="T34" fmla="*/ 779 w 1358"/>
                  <a:gd name="T35" fmla="*/ 41 h 356"/>
                  <a:gd name="T36" fmla="*/ 762 w 1358"/>
                  <a:gd name="T37" fmla="*/ 57 h 356"/>
                  <a:gd name="T38" fmla="*/ 746 w 1358"/>
                  <a:gd name="T39" fmla="*/ 62 h 356"/>
                  <a:gd name="T40" fmla="*/ 714 w 1358"/>
                  <a:gd name="T41" fmla="*/ 71 h 356"/>
                  <a:gd name="T42" fmla="*/ 661 w 1358"/>
                  <a:gd name="T43" fmla="*/ 72 h 356"/>
                  <a:gd name="T44" fmla="*/ 612 w 1358"/>
                  <a:gd name="T45" fmla="*/ 70 h 356"/>
                  <a:gd name="T46" fmla="*/ 587 w 1358"/>
                  <a:gd name="T47" fmla="*/ 57 h 356"/>
                  <a:gd name="T48" fmla="*/ 571 w 1358"/>
                  <a:gd name="T49" fmla="*/ 46 h 356"/>
                  <a:gd name="T50" fmla="*/ 548 w 1358"/>
                  <a:gd name="T51" fmla="*/ 28 h 356"/>
                  <a:gd name="T52" fmla="*/ 519 w 1358"/>
                  <a:gd name="T53" fmla="*/ 0 h 356"/>
                  <a:gd name="T54" fmla="*/ 527 w 1358"/>
                  <a:gd name="T55" fmla="*/ 24 h 356"/>
                  <a:gd name="T56" fmla="*/ 539 w 1358"/>
                  <a:gd name="T57" fmla="*/ 64 h 356"/>
                  <a:gd name="T58" fmla="*/ 525 w 1358"/>
                  <a:gd name="T59" fmla="*/ 72 h 356"/>
                  <a:gd name="T60" fmla="*/ 379 w 1358"/>
                  <a:gd name="T61" fmla="*/ 80 h 356"/>
                  <a:gd name="T62" fmla="*/ 259 w 1358"/>
                  <a:gd name="T63" fmla="*/ 96 h 356"/>
                  <a:gd name="T64" fmla="*/ 190 w 1358"/>
                  <a:gd name="T65" fmla="*/ 106 h 356"/>
                  <a:gd name="T66" fmla="*/ 123 w 1358"/>
                  <a:gd name="T67" fmla="*/ 119 h 356"/>
                  <a:gd name="T68" fmla="*/ 94 w 1358"/>
                  <a:gd name="T69" fmla="*/ 129 h 356"/>
                  <a:gd name="T70" fmla="*/ 72 w 1358"/>
                  <a:gd name="T71" fmla="*/ 144 h 356"/>
                  <a:gd name="T72" fmla="*/ 43 w 1358"/>
                  <a:gd name="T73" fmla="*/ 171 h 356"/>
                  <a:gd name="T74" fmla="*/ 24 w 1358"/>
                  <a:gd name="T75" fmla="*/ 202 h 356"/>
                  <a:gd name="T76" fmla="*/ 11 w 1358"/>
                  <a:gd name="T77" fmla="*/ 239 h 356"/>
                  <a:gd name="T78" fmla="*/ 4 w 1358"/>
                  <a:gd name="T79" fmla="*/ 267 h 356"/>
                  <a:gd name="T80" fmla="*/ 1 w 1358"/>
                  <a:gd name="T81" fmla="*/ 299 h 356"/>
                  <a:gd name="T82" fmla="*/ 0 w 1358"/>
                  <a:gd name="T83" fmla="*/ 320 h 356"/>
                  <a:gd name="T84" fmla="*/ 10 w 1358"/>
                  <a:gd name="T85" fmla="*/ 345 h 35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358" h="356">
                    <a:moveTo>
                      <a:pt x="10" y="345"/>
                    </a:moveTo>
                    <a:lnTo>
                      <a:pt x="28" y="351"/>
                    </a:lnTo>
                    <a:lnTo>
                      <a:pt x="1357" y="355"/>
                    </a:lnTo>
                    <a:lnTo>
                      <a:pt x="1357" y="279"/>
                    </a:lnTo>
                    <a:lnTo>
                      <a:pt x="1351" y="248"/>
                    </a:lnTo>
                    <a:lnTo>
                      <a:pt x="1338" y="220"/>
                    </a:lnTo>
                    <a:lnTo>
                      <a:pt x="1324" y="192"/>
                    </a:lnTo>
                    <a:lnTo>
                      <a:pt x="1282" y="147"/>
                    </a:lnTo>
                    <a:lnTo>
                      <a:pt x="1214" y="119"/>
                    </a:lnTo>
                    <a:lnTo>
                      <a:pt x="1141" y="106"/>
                    </a:lnTo>
                    <a:lnTo>
                      <a:pt x="1073" y="96"/>
                    </a:lnTo>
                    <a:lnTo>
                      <a:pt x="996" y="87"/>
                    </a:lnTo>
                    <a:lnTo>
                      <a:pt x="906" y="81"/>
                    </a:lnTo>
                    <a:lnTo>
                      <a:pt x="782" y="69"/>
                    </a:lnTo>
                    <a:lnTo>
                      <a:pt x="817" y="22"/>
                    </a:lnTo>
                    <a:lnTo>
                      <a:pt x="823" y="2"/>
                    </a:lnTo>
                    <a:lnTo>
                      <a:pt x="795" y="28"/>
                    </a:lnTo>
                    <a:lnTo>
                      <a:pt x="779" y="41"/>
                    </a:lnTo>
                    <a:lnTo>
                      <a:pt x="762" y="57"/>
                    </a:lnTo>
                    <a:lnTo>
                      <a:pt x="746" y="62"/>
                    </a:lnTo>
                    <a:lnTo>
                      <a:pt x="714" y="71"/>
                    </a:lnTo>
                    <a:lnTo>
                      <a:pt x="661" y="72"/>
                    </a:lnTo>
                    <a:lnTo>
                      <a:pt x="612" y="70"/>
                    </a:lnTo>
                    <a:lnTo>
                      <a:pt x="587" y="57"/>
                    </a:lnTo>
                    <a:lnTo>
                      <a:pt x="571" y="46"/>
                    </a:lnTo>
                    <a:lnTo>
                      <a:pt x="548" y="28"/>
                    </a:lnTo>
                    <a:lnTo>
                      <a:pt x="519" y="0"/>
                    </a:lnTo>
                    <a:lnTo>
                      <a:pt x="527" y="24"/>
                    </a:lnTo>
                    <a:lnTo>
                      <a:pt x="539" y="64"/>
                    </a:lnTo>
                    <a:lnTo>
                      <a:pt x="525" y="72"/>
                    </a:lnTo>
                    <a:lnTo>
                      <a:pt x="379" y="80"/>
                    </a:lnTo>
                    <a:lnTo>
                      <a:pt x="259" y="96"/>
                    </a:lnTo>
                    <a:lnTo>
                      <a:pt x="190" y="106"/>
                    </a:lnTo>
                    <a:lnTo>
                      <a:pt x="123" y="119"/>
                    </a:lnTo>
                    <a:lnTo>
                      <a:pt x="94" y="129"/>
                    </a:lnTo>
                    <a:lnTo>
                      <a:pt x="72" y="144"/>
                    </a:lnTo>
                    <a:lnTo>
                      <a:pt x="43" y="171"/>
                    </a:lnTo>
                    <a:lnTo>
                      <a:pt x="24" y="202"/>
                    </a:lnTo>
                    <a:lnTo>
                      <a:pt x="11" y="239"/>
                    </a:lnTo>
                    <a:lnTo>
                      <a:pt x="4" y="267"/>
                    </a:lnTo>
                    <a:lnTo>
                      <a:pt x="1" y="299"/>
                    </a:lnTo>
                    <a:lnTo>
                      <a:pt x="0" y="320"/>
                    </a:lnTo>
                    <a:lnTo>
                      <a:pt x="10" y="34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" name="Freeform 18"/>
              <p:cNvSpPr>
                <a:spLocks/>
              </p:cNvSpPr>
              <p:nvPr/>
            </p:nvSpPr>
            <p:spPr bwMode="auto">
              <a:xfrm>
                <a:off x="2213" y="308"/>
                <a:ext cx="536" cy="184"/>
              </a:xfrm>
              <a:custGeom>
                <a:avLst/>
                <a:gdLst>
                  <a:gd name="T0" fmla="*/ 0 w 536"/>
                  <a:gd name="T1" fmla="*/ 183 h 184"/>
                  <a:gd name="T2" fmla="*/ 7 w 536"/>
                  <a:gd name="T3" fmla="*/ 153 h 184"/>
                  <a:gd name="T4" fmla="*/ 17 w 536"/>
                  <a:gd name="T5" fmla="*/ 133 h 184"/>
                  <a:gd name="T6" fmla="*/ 49 w 536"/>
                  <a:gd name="T7" fmla="*/ 110 h 184"/>
                  <a:gd name="T8" fmla="*/ 105 w 536"/>
                  <a:gd name="T9" fmla="*/ 88 h 184"/>
                  <a:gd name="T10" fmla="*/ 147 w 536"/>
                  <a:gd name="T11" fmla="*/ 82 h 184"/>
                  <a:gd name="T12" fmla="*/ 182 w 536"/>
                  <a:gd name="T13" fmla="*/ 74 h 184"/>
                  <a:gd name="T14" fmla="*/ 237 w 536"/>
                  <a:gd name="T15" fmla="*/ 69 h 184"/>
                  <a:gd name="T16" fmla="*/ 279 w 536"/>
                  <a:gd name="T17" fmla="*/ 61 h 184"/>
                  <a:gd name="T18" fmla="*/ 320 w 536"/>
                  <a:gd name="T19" fmla="*/ 54 h 184"/>
                  <a:gd name="T20" fmla="*/ 359 w 536"/>
                  <a:gd name="T21" fmla="*/ 49 h 184"/>
                  <a:gd name="T22" fmla="*/ 405 w 536"/>
                  <a:gd name="T23" fmla="*/ 43 h 184"/>
                  <a:gd name="T24" fmla="*/ 473 w 536"/>
                  <a:gd name="T25" fmla="*/ 42 h 184"/>
                  <a:gd name="T26" fmla="*/ 470 w 536"/>
                  <a:gd name="T27" fmla="*/ 44 h 184"/>
                  <a:gd name="T28" fmla="*/ 506 w 536"/>
                  <a:gd name="T29" fmla="*/ 41 h 184"/>
                  <a:gd name="T30" fmla="*/ 518 w 536"/>
                  <a:gd name="T31" fmla="*/ 27 h 184"/>
                  <a:gd name="T32" fmla="*/ 513 w 536"/>
                  <a:gd name="T33" fmla="*/ 0 h 184"/>
                  <a:gd name="T34" fmla="*/ 533 w 536"/>
                  <a:gd name="T35" fmla="*/ 23 h 184"/>
                  <a:gd name="T36" fmla="*/ 535 w 536"/>
                  <a:gd name="T37" fmla="*/ 39 h 184"/>
                  <a:gd name="T38" fmla="*/ 513 w 536"/>
                  <a:gd name="T39" fmla="*/ 52 h 184"/>
                  <a:gd name="T40" fmla="*/ 470 w 536"/>
                  <a:gd name="T41" fmla="*/ 57 h 184"/>
                  <a:gd name="T42" fmla="*/ 399 w 536"/>
                  <a:gd name="T43" fmla="*/ 61 h 184"/>
                  <a:gd name="T44" fmla="*/ 323 w 536"/>
                  <a:gd name="T45" fmla="*/ 70 h 184"/>
                  <a:gd name="T46" fmla="*/ 263 w 536"/>
                  <a:gd name="T47" fmla="*/ 80 h 184"/>
                  <a:gd name="T48" fmla="*/ 193 w 536"/>
                  <a:gd name="T49" fmla="*/ 90 h 184"/>
                  <a:gd name="T50" fmla="*/ 135 w 536"/>
                  <a:gd name="T51" fmla="*/ 99 h 184"/>
                  <a:gd name="T52" fmla="*/ 92 w 536"/>
                  <a:gd name="T53" fmla="*/ 109 h 184"/>
                  <a:gd name="T54" fmla="*/ 56 w 536"/>
                  <a:gd name="T55" fmla="*/ 128 h 184"/>
                  <a:gd name="T56" fmla="*/ 30 w 536"/>
                  <a:gd name="T57" fmla="*/ 140 h 184"/>
                  <a:gd name="T58" fmla="*/ 15 w 536"/>
                  <a:gd name="T59" fmla="*/ 164 h 184"/>
                  <a:gd name="T60" fmla="*/ 0 w 536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36" h="184">
                    <a:moveTo>
                      <a:pt x="0" y="183"/>
                    </a:moveTo>
                    <a:lnTo>
                      <a:pt x="7" y="153"/>
                    </a:lnTo>
                    <a:lnTo>
                      <a:pt x="17" y="133"/>
                    </a:lnTo>
                    <a:lnTo>
                      <a:pt x="49" y="110"/>
                    </a:lnTo>
                    <a:lnTo>
                      <a:pt x="105" y="88"/>
                    </a:lnTo>
                    <a:lnTo>
                      <a:pt x="147" y="82"/>
                    </a:lnTo>
                    <a:lnTo>
                      <a:pt x="182" y="74"/>
                    </a:lnTo>
                    <a:lnTo>
                      <a:pt x="237" y="69"/>
                    </a:lnTo>
                    <a:lnTo>
                      <a:pt x="279" y="61"/>
                    </a:lnTo>
                    <a:lnTo>
                      <a:pt x="320" y="54"/>
                    </a:lnTo>
                    <a:lnTo>
                      <a:pt x="359" y="49"/>
                    </a:lnTo>
                    <a:lnTo>
                      <a:pt x="405" y="43"/>
                    </a:lnTo>
                    <a:lnTo>
                      <a:pt x="473" y="42"/>
                    </a:lnTo>
                    <a:lnTo>
                      <a:pt x="470" y="44"/>
                    </a:lnTo>
                    <a:lnTo>
                      <a:pt x="506" y="41"/>
                    </a:lnTo>
                    <a:lnTo>
                      <a:pt x="518" y="27"/>
                    </a:lnTo>
                    <a:lnTo>
                      <a:pt x="513" y="0"/>
                    </a:lnTo>
                    <a:lnTo>
                      <a:pt x="533" y="23"/>
                    </a:lnTo>
                    <a:lnTo>
                      <a:pt x="535" y="39"/>
                    </a:lnTo>
                    <a:lnTo>
                      <a:pt x="513" y="52"/>
                    </a:lnTo>
                    <a:lnTo>
                      <a:pt x="470" y="57"/>
                    </a:lnTo>
                    <a:lnTo>
                      <a:pt x="399" y="61"/>
                    </a:lnTo>
                    <a:lnTo>
                      <a:pt x="323" y="70"/>
                    </a:lnTo>
                    <a:lnTo>
                      <a:pt x="263" y="80"/>
                    </a:lnTo>
                    <a:lnTo>
                      <a:pt x="193" y="90"/>
                    </a:lnTo>
                    <a:lnTo>
                      <a:pt x="135" y="99"/>
                    </a:lnTo>
                    <a:lnTo>
                      <a:pt x="92" y="109"/>
                    </a:lnTo>
                    <a:lnTo>
                      <a:pt x="56" y="128"/>
                    </a:lnTo>
                    <a:lnTo>
                      <a:pt x="30" y="140"/>
                    </a:lnTo>
                    <a:lnTo>
                      <a:pt x="15" y="164"/>
                    </a:lnTo>
                    <a:lnTo>
                      <a:pt x="0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" name="Freeform 19"/>
              <p:cNvSpPr>
                <a:spLocks/>
              </p:cNvSpPr>
              <p:nvPr/>
            </p:nvSpPr>
            <p:spPr bwMode="auto">
              <a:xfrm>
                <a:off x="2197" y="574"/>
                <a:ext cx="1326" cy="40"/>
              </a:xfrm>
              <a:custGeom>
                <a:avLst/>
                <a:gdLst>
                  <a:gd name="T0" fmla="*/ 0 w 1326"/>
                  <a:gd name="T1" fmla="*/ 10 h 40"/>
                  <a:gd name="T2" fmla="*/ 17 w 1326"/>
                  <a:gd name="T3" fmla="*/ 30 h 40"/>
                  <a:gd name="T4" fmla="*/ 114 w 1326"/>
                  <a:gd name="T5" fmla="*/ 37 h 40"/>
                  <a:gd name="T6" fmla="*/ 381 w 1326"/>
                  <a:gd name="T7" fmla="*/ 36 h 40"/>
                  <a:gd name="T8" fmla="*/ 438 w 1326"/>
                  <a:gd name="T9" fmla="*/ 37 h 40"/>
                  <a:gd name="T10" fmla="*/ 480 w 1326"/>
                  <a:gd name="T11" fmla="*/ 38 h 40"/>
                  <a:gd name="T12" fmla="*/ 578 w 1326"/>
                  <a:gd name="T13" fmla="*/ 38 h 40"/>
                  <a:gd name="T14" fmla="*/ 686 w 1326"/>
                  <a:gd name="T15" fmla="*/ 36 h 40"/>
                  <a:gd name="T16" fmla="*/ 724 w 1326"/>
                  <a:gd name="T17" fmla="*/ 36 h 40"/>
                  <a:gd name="T18" fmla="*/ 819 w 1326"/>
                  <a:gd name="T19" fmla="*/ 38 h 40"/>
                  <a:gd name="T20" fmla="*/ 859 w 1326"/>
                  <a:gd name="T21" fmla="*/ 39 h 40"/>
                  <a:gd name="T22" fmla="*/ 888 w 1326"/>
                  <a:gd name="T23" fmla="*/ 38 h 40"/>
                  <a:gd name="T24" fmla="*/ 962 w 1326"/>
                  <a:gd name="T25" fmla="*/ 36 h 40"/>
                  <a:gd name="T26" fmla="*/ 1004 w 1326"/>
                  <a:gd name="T27" fmla="*/ 38 h 40"/>
                  <a:gd name="T28" fmla="*/ 1045 w 1326"/>
                  <a:gd name="T29" fmla="*/ 37 h 40"/>
                  <a:gd name="T30" fmla="*/ 1072 w 1326"/>
                  <a:gd name="T31" fmla="*/ 36 h 40"/>
                  <a:gd name="T32" fmla="*/ 1119 w 1326"/>
                  <a:gd name="T33" fmla="*/ 36 h 40"/>
                  <a:gd name="T34" fmla="*/ 1145 w 1326"/>
                  <a:gd name="T35" fmla="*/ 37 h 40"/>
                  <a:gd name="T36" fmla="*/ 1171 w 1326"/>
                  <a:gd name="T37" fmla="*/ 38 h 40"/>
                  <a:gd name="T38" fmla="*/ 1233 w 1326"/>
                  <a:gd name="T39" fmla="*/ 37 h 40"/>
                  <a:gd name="T40" fmla="*/ 1257 w 1326"/>
                  <a:gd name="T41" fmla="*/ 37 h 40"/>
                  <a:gd name="T42" fmla="*/ 1325 w 1326"/>
                  <a:gd name="T43" fmla="*/ 32 h 40"/>
                  <a:gd name="T44" fmla="*/ 1291 w 1326"/>
                  <a:gd name="T45" fmla="*/ 22 h 40"/>
                  <a:gd name="T46" fmla="*/ 1271 w 1326"/>
                  <a:gd name="T47" fmla="*/ 22 h 40"/>
                  <a:gd name="T48" fmla="*/ 1249 w 1326"/>
                  <a:gd name="T49" fmla="*/ 23 h 40"/>
                  <a:gd name="T50" fmla="*/ 1081 w 1326"/>
                  <a:gd name="T51" fmla="*/ 15 h 40"/>
                  <a:gd name="T52" fmla="*/ 1015 w 1326"/>
                  <a:gd name="T53" fmla="*/ 17 h 40"/>
                  <a:gd name="T54" fmla="*/ 943 w 1326"/>
                  <a:gd name="T55" fmla="*/ 21 h 40"/>
                  <a:gd name="T56" fmla="*/ 874 w 1326"/>
                  <a:gd name="T57" fmla="*/ 20 h 40"/>
                  <a:gd name="T58" fmla="*/ 819 w 1326"/>
                  <a:gd name="T59" fmla="*/ 18 h 40"/>
                  <a:gd name="T60" fmla="*/ 732 w 1326"/>
                  <a:gd name="T61" fmla="*/ 19 h 40"/>
                  <a:gd name="T62" fmla="*/ 683 w 1326"/>
                  <a:gd name="T63" fmla="*/ 20 h 40"/>
                  <a:gd name="T64" fmla="*/ 655 w 1326"/>
                  <a:gd name="T65" fmla="*/ 21 h 40"/>
                  <a:gd name="T66" fmla="*/ 605 w 1326"/>
                  <a:gd name="T67" fmla="*/ 22 h 40"/>
                  <a:gd name="T68" fmla="*/ 553 w 1326"/>
                  <a:gd name="T69" fmla="*/ 20 h 40"/>
                  <a:gd name="T70" fmla="*/ 524 w 1326"/>
                  <a:gd name="T71" fmla="*/ 19 h 40"/>
                  <a:gd name="T72" fmla="*/ 462 w 1326"/>
                  <a:gd name="T73" fmla="*/ 17 h 40"/>
                  <a:gd name="T74" fmla="*/ 436 w 1326"/>
                  <a:gd name="T75" fmla="*/ 18 h 40"/>
                  <a:gd name="T76" fmla="*/ 378 w 1326"/>
                  <a:gd name="T77" fmla="*/ 21 h 40"/>
                  <a:gd name="T78" fmla="*/ 340 w 1326"/>
                  <a:gd name="T79" fmla="*/ 23 h 40"/>
                  <a:gd name="T80" fmla="*/ 302 w 1326"/>
                  <a:gd name="T81" fmla="*/ 24 h 40"/>
                  <a:gd name="T82" fmla="*/ 258 w 1326"/>
                  <a:gd name="T83" fmla="*/ 22 h 40"/>
                  <a:gd name="T84" fmla="*/ 205 w 1326"/>
                  <a:gd name="T85" fmla="*/ 20 h 40"/>
                  <a:gd name="T86" fmla="*/ 147 w 1326"/>
                  <a:gd name="T87" fmla="*/ 23 h 40"/>
                  <a:gd name="T88" fmla="*/ 133 w 1326"/>
                  <a:gd name="T89" fmla="*/ 23 h 40"/>
                  <a:gd name="T90" fmla="*/ 82 w 1326"/>
                  <a:gd name="T91" fmla="*/ 20 h 40"/>
                  <a:gd name="T92" fmla="*/ 53 w 1326"/>
                  <a:gd name="T93" fmla="*/ 19 h 40"/>
                  <a:gd name="T94" fmla="*/ 38 w 1326"/>
                  <a:gd name="T95" fmla="*/ 20 h 4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326" h="40">
                    <a:moveTo>
                      <a:pt x="6" y="0"/>
                    </a:moveTo>
                    <a:lnTo>
                      <a:pt x="0" y="10"/>
                    </a:lnTo>
                    <a:lnTo>
                      <a:pt x="6" y="25"/>
                    </a:lnTo>
                    <a:lnTo>
                      <a:pt x="17" y="30"/>
                    </a:lnTo>
                    <a:lnTo>
                      <a:pt x="36" y="36"/>
                    </a:lnTo>
                    <a:lnTo>
                      <a:pt x="114" y="37"/>
                    </a:lnTo>
                    <a:lnTo>
                      <a:pt x="275" y="38"/>
                    </a:lnTo>
                    <a:lnTo>
                      <a:pt x="381" y="36"/>
                    </a:lnTo>
                    <a:lnTo>
                      <a:pt x="415" y="37"/>
                    </a:lnTo>
                    <a:lnTo>
                      <a:pt x="438" y="37"/>
                    </a:lnTo>
                    <a:lnTo>
                      <a:pt x="474" y="38"/>
                    </a:lnTo>
                    <a:lnTo>
                      <a:pt x="480" y="38"/>
                    </a:lnTo>
                    <a:lnTo>
                      <a:pt x="545" y="38"/>
                    </a:lnTo>
                    <a:lnTo>
                      <a:pt x="578" y="38"/>
                    </a:lnTo>
                    <a:lnTo>
                      <a:pt x="598" y="37"/>
                    </a:lnTo>
                    <a:lnTo>
                      <a:pt x="686" y="36"/>
                    </a:lnTo>
                    <a:lnTo>
                      <a:pt x="691" y="36"/>
                    </a:lnTo>
                    <a:lnTo>
                      <a:pt x="724" y="36"/>
                    </a:lnTo>
                    <a:lnTo>
                      <a:pt x="777" y="38"/>
                    </a:lnTo>
                    <a:lnTo>
                      <a:pt x="819" y="38"/>
                    </a:lnTo>
                    <a:lnTo>
                      <a:pt x="825" y="38"/>
                    </a:lnTo>
                    <a:lnTo>
                      <a:pt x="859" y="39"/>
                    </a:lnTo>
                    <a:lnTo>
                      <a:pt x="882" y="37"/>
                    </a:lnTo>
                    <a:lnTo>
                      <a:pt x="888" y="38"/>
                    </a:lnTo>
                    <a:lnTo>
                      <a:pt x="957" y="37"/>
                    </a:lnTo>
                    <a:lnTo>
                      <a:pt x="962" y="36"/>
                    </a:lnTo>
                    <a:lnTo>
                      <a:pt x="980" y="37"/>
                    </a:lnTo>
                    <a:lnTo>
                      <a:pt x="1004" y="38"/>
                    </a:lnTo>
                    <a:lnTo>
                      <a:pt x="1011" y="38"/>
                    </a:lnTo>
                    <a:lnTo>
                      <a:pt x="1045" y="37"/>
                    </a:lnTo>
                    <a:lnTo>
                      <a:pt x="1066" y="36"/>
                    </a:lnTo>
                    <a:lnTo>
                      <a:pt x="1072" y="36"/>
                    </a:lnTo>
                    <a:lnTo>
                      <a:pt x="1091" y="36"/>
                    </a:lnTo>
                    <a:lnTo>
                      <a:pt x="1119" y="36"/>
                    </a:lnTo>
                    <a:lnTo>
                      <a:pt x="1126" y="36"/>
                    </a:lnTo>
                    <a:lnTo>
                      <a:pt x="1145" y="37"/>
                    </a:lnTo>
                    <a:lnTo>
                      <a:pt x="1165" y="38"/>
                    </a:lnTo>
                    <a:lnTo>
                      <a:pt x="1171" y="38"/>
                    </a:lnTo>
                    <a:lnTo>
                      <a:pt x="1214" y="36"/>
                    </a:lnTo>
                    <a:lnTo>
                      <a:pt x="1233" y="37"/>
                    </a:lnTo>
                    <a:lnTo>
                      <a:pt x="1252" y="38"/>
                    </a:lnTo>
                    <a:lnTo>
                      <a:pt x="1257" y="37"/>
                    </a:lnTo>
                    <a:lnTo>
                      <a:pt x="1309" y="37"/>
                    </a:lnTo>
                    <a:lnTo>
                      <a:pt x="1325" y="32"/>
                    </a:lnTo>
                    <a:lnTo>
                      <a:pt x="1298" y="22"/>
                    </a:lnTo>
                    <a:lnTo>
                      <a:pt x="1291" y="22"/>
                    </a:lnTo>
                    <a:lnTo>
                      <a:pt x="1267" y="20"/>
                    </a:lnTo>
                    <a:lnTo>
                      <a:pt x="1271" y="22"/>
                    </a:lnTo>
                    <a:lnTo>
                      <a:pt x="1256" y="24"/>
                    </a:lnTo>
                    <a:lnTo>
                      <a:pt x="1249" y="23"/>
                    </a:lnTo>
                    <a:lnTo>
                      <a:pt x="1087" y="15"/>
                    </a:lnTo>
                    <a:lnTo>
                      <a:pt x="1081" y="15"/>
                    </a:lnTo>
                    <a:lnTo>
                      <a:pt x="1038" y="15"/>
                    </a:lnTo>
                    <a:lnTo>
                      <a:pt x="1015" y="17"/>
                    </a:lnTo>
                    <a:lnTo>
                      <a:pt x="978" y="19"/>
                    </a:lnTo>
                    <a:lnTo>
                      <a:pt x="943" y="21"/>
                    </a:lnTo>
                    <a:lnTo>
                      <a:pt x="904" y="21"/>
                    </a:lnTo>
                    <a:lnTo>
                      <a:pt x="874" y="20"/>
                    </a:lnTo>
                    <a:lnTo>
                      <a:pt x="869" y="20"/>
                    </a:lnTo>
                    <a:lnTo>
                      <a:pt x="819" y="18"/>
                    </a:lnTo>
                    <a:lnTo>
                      <a:pt x="752" y="18"/>
                    </a:lnTo>
                    <a:lnTo>
                      <a:pt x="732" y="19"/>
                    </a:lnTo>
                    <a:lnTo>
                      <a:pt x="709" y="20"/>
                    </a:lnTo>
                    <a:lnTo>
                      <a:pt x="683" y="20"/>
                    </a:lnTo>
                    <a:lnTo>
                      <a:pt x="678" y="20"/>
                    </a:lnTo>
                    <a:lnTo>
                      <a:pt x="655" y="21"/>
                    </a:lnTo>
                    <a:lnTo>
                      <a:pt x="610" y="22"/>
                    </a:lnTo>
                    <a:lnTo>
                      <a:pt x="605" y="22"/>
                    </a:lnTo>
                    <a:lnTo>
                      <a:pt x="584" y="22"/>
                    </a:lnTo>
                    <a:lnTo>
                      <a:pt x="553" y="20"/>
                    </a:lnTo>
                    <a:lnTo>
                      <a:pt x="530" y="19"/>
                    </a:lnTo>
                    <a:lnTo>
                      <a:pt x="524" y="19"/>
                    </a:lnTo>
                    <a:lnTo>
                      <a:pt x="496" y="17"/>
                    </a:lnTo>
                    <a:lnTo>
                      <a:pt x="462" y="17"/>
                    </a:lnTo>
                    <a:lnTo>
                      <a:pt x="457" y="17"/>
                    </a:lnTo>
                    <a:lnTo>
                      <a:pt x="436" y="18"/>
                    </a:lnTo>
                    <a:lnTo>
                      <a:pt x="404" y="20"/>
                    </a:lnTo>
                    <a:lnTo>
                      <a:pt x="378" y="21"/>
                    </a:lnTo>
                    <a:lnTo>
                      <a:pt x="373" y="21"/>
                    </a:lnTo>
                    <a:lnTo>
                      <a:pt x="340" y="23"/>
                    </a:lnTo>
                    <a:lnTo>
                      <a:pt x="335" y="23"/>
                    </a:lnTo>
                    <a:lnTo>
                      <a:pt x="302" y="24"/>
                    </a:lnTo>
                    <a:lnTo>
                      <a:pt x="283" y="24"/>
                    </a:lnTo>
                    <a:lnTo>
                      <a:pt x="258" y="22"/>
                    </a:lnTo>
                    <a:lnTo>
                      <a:pt x="239" y="20"/>
                    </a:lnTo>
                    <a:lnTo>
                      <a:pt x="205" y="20"/>
                    </a:lnTo>
                    <a:lnTo>
                      <a:pt x="179" y="21"/>
                    </a:lnTo>
                    <a:lnTo>
                      <a:pt x="147" y="23"/>
                    </a:lnTo>
                    <a:lnTo>
                      <a:pt x="141" y="23"/>
                    </a:lnTo>
                    <a:lnTo>
                      <a:pt x="133" y="23"/>
                    </a:lnTo>
                    <a:lnTo>
                      <a:pt x="99" y="21"/>
                    </a:lnTo>
                    <a:lnTo>
                      <a:pt x="82" y="20"/>
                    </a:lnTo>
                    <a:lnTo>
                      <a:pt x="59" y="19"/>
                    </a:lnTo>
                    <a:lnTo>
                      <a:pt x="53" y="19"/>
                    </a:lnTo>
                    <a:lnTo>
                      <a:pt x="48" y="19"/>
                    </a:lnTo>
                    <a:lnTo>
                      <a:pt x="38" y="20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" name="Freeform 20"/>
              <p:cNvSpPr>
                <a:spLocks/>
              </p:cNvSpPr>
              <p:nvPr/>
            </p:nvSpPr>
            <p:spPr bwMode="auto">
              <a:xfrm>
                <a:off x="2212" y="307"/>
                <a:ext cx="1300" cy="224"/>
              </a:xfrm>
              <a:custGeom>
                <a:avLst/>
                <a:gdLst>
                  <a:gd name="T0" fmla="*/ 73 w 1300"/>
                  <a:gd name="T1" fmla="*/ 142 h 224"/>
                  <a:gd name="T2" fmla="*/ 40 w 1300"/>
                  <a:gd name="T3" fmla="*/ 164 h 224"/>
                  <a:gd name="T4" fmla="*/ 5 w 1300"/>
                  <a:gd name="T5" fmla="*/ 178 h 224"/>
                  <a:gd name="T6" fmla="*/ 11 w 1300"/>
                  <a:gd name="T7" fmla="*/ 203 h 224"/>
                  <a:gd name="T8" fmla="*/ 54 w 1300"/>
                  <a:gd name="T9" fmla="*/ 212 h 224"/>
                  <a:gd name="T10" fmla="*/ 172 w 1300"/>
                  <a:gd name="T11" fmla="*/ 215 h 224"/>
                  <a:gd name="T12" fmla="*/ 420 w 1300"/>
                  <a:gd name="T13" fmla="*/ 210 h 224"/>
                  <a:gd name="T14" fmla="*/ 473 w 1300"/>
                  <a:gd name="T15" fmla="*/ 213 h 224"/>
                  <a:gd name="T16" fmla="*/ 512 w 1300"/>
                  <a:gd name="T17" fmla="*/ 218 h 224"/>
                  <a:gd name="T18" fmla="*/ 603 w 1300"/>
                  <a:gd name="T19" fmla="*/ 218 h 224"/>
                  <a:gd name="T20" fmla="*/ 703 w 1300"/>
                  <a:gd name="T21" fmla="*/ 210 h 224"/>
                  <a:gd name="T22" fmla="*/ 738 w 1300"/>
                  <a:gd name="T23" fmla="*/ 210 h 224"/>
                  <a:gd name="T24" fmla="*/ 827 w 1300"/>
                  <a:gd name="T25" fmla="*/ 219 h 224"/>
                  <a:gd name="T26" fmla="*/ 864 w 1300"/>
                  <a:gd name="T27" fmla="*/ 223 h 224"/>
                  <a:gd name="T28" fmla="*/ 891 w 1300"/>
                  <a:gd name="T29" fmla="*/ 218 h 224"/>
                  <a:gd name="T30" fmla="*/ 960 w 1300"/>
                  <a:gd name="T31" fmla="*/ 210 h 224"/>
                  <a:gd name="T32" fmla="*/ 999 w 1300"/>
                  <a:gd name="T33" fmla="*/ 218 h 224"/>
                  <a:gd name="T34" fmla="*/ 1037 w 1300"/>
                  <a:gd name="T35" fmla="*/ 213 h 224"/>
                  <a:gd name="T36" fmla="*/ 1062 w 1300"/>
                  <a:gd name="T37" fmla="*/ 210 h 224"/>
                  <a:gd name="T38" fmla="*/ 1105 w 1300"/>
                  <a:gd name="T39" fmla="*/ 210 h 224"/>
                  <a:gd name="T40" fmla="*/ 1129 w 1300"/>
                  <a:gd name="T41" fmla="*/ 215 h 224"/>
                  <a:gd name="T42" fmla="*/ 1154 w 1300"/>
                  <a:gd name="T43" fmla="*/ 219 h 224"/>
                  <a:gd name="T44" fmla="*/ 1211 w 1300"/>
                  <a:gd name="T45" fmla="*/ 213 h 224"/>
                  <a:gd name="T46" fmla="*/ 1233 w 1300"/>
                  <a:gd name="T47" fmla="*/ 215 h 224"/>
                  <a:gd name="T48" fmla="*/ 1299 w 1300"/>
                  <a:gd name="T49" fmla="*/ 212 h 224"/>
                  <a:gd name="T50" fmla="*/ 1283 w 1300"/>
                  <a:gd name="T51" fmla="*/ 169 h 224"/>
                  <a:gd name="T52" fmla="*/ 1246 w 1300"/>
                  <a:gd name="T53" fmla="*/ 140 h 224"/>
                  <a:gd name="T54" fmla="*/ 1226 w 1300"/>
                  <a:gd name="T55" fmla="*/ 145 h 224"/>
                  <a:gd name="T56" fmla="*/ 1119 w 1300"/>
                  <a:gd name="T57" fmla="*/ 117 h 224"/>
                  <a:gd name="T58" fmla="*/ 1070 w 1300"/>
                  <a:gd name="T59" fmla="*/ 103 h 224"/>
                  <a:gd name="T60" fmla="*/ 1008 w 1300"/>
                  <a:gd name="T61" fmla="*/ 113 h 224"/>
                  <a:gd name="T62" fmla="*/ 942 w 1300"/>
                  <a:gd name="T63" fmla="*/ 132 h 224"/>
                  <a:gd name="T64" fmla="*/ 878 w 1300"/>
                  <a:gd name="T65" fmla="*/ 126 h 224"/>
                  <a:gd name="T66" fmla="*/ 827 w 1300"/>
                  <a:gd name="T67" fmla="*/ 117 h 224"/>
                  <a:gd name="T68" fmla="*/ 761 w 1300"/>
                  <a:gd name="T69" fmla="*/ 99 h 224"/>
                  <a:gd name="T70" fmla="*/ 721 w 1300"/>
                  <a:gd name="T71" fmla="*/ 80 h 224"/>
                  <a:gd name="T72" fmla="*/ 695 w 1300"/>
                  <a:gd name="T73" fmla="*/ 38 h 224"/>
                  <a:gd name="T74" fmla="*/ 687 w 1300"/>
                  <a:gd name="T75" fmla="*/ 25 h 224"/>
                  <a:gd name="T76" fmla="*/ 614 w 1300"/>
                  <a:gd name="T77" fmla="*/ 25 h 224"/>
                  <a:gd name="T78" fmla="*/ 537 w 1300"/>
                  <a:gd name="T79" fmla="*/ 0 h 224"/>
                  <a:gd name="T80" fmla="*/ 575 w 1300"/>
                  <a:gd name="T81" fmla="*/ 51 h 224"/>
                  <a:gd name="T82" fmla="*/ 560 w 1300"/>
                  <a:gd name="T83" fmla="*/ 87 h 224"/>
                  <a:gd name="T84" fmla="*/ 503 w 1300"/>
                  <a:gd name="T85" fmla="*/ 96 h 224"/>
                  <a:gd name="T86" fmla="*/ 451 w 1300"/>
                  <a:gd name="T87" fmla="*/ 106 h 224"/>
                  <a:gd name="T88" fmla="*/ 389 w 1300"/>
                  <a:gd name="T89" fmla="*/ 129 h 224"/>
                  <a:gd name="T90" fmla="*/ 331 w 1300"/>
                  <a:gd name="T91" fmla="*/ 122 h 224"/>
                  <a:gd name="T92" fmla="*/ 288 w 1300"/>
                  <a:gd name="T93" fmla="*/ 128 h 224"/>
                  <a:gd name="T94" fmla="*/ 233 w 1300"/>
                  <a:gd name="T95" fmla="*/ 131 h 224"/>
                  <a:gd name="T96" fmla="*/ 197 w 1300"/>
                  <a:gd name="T97" fmla="*/ 142 h 224"/>
                  <a:gd name="T98" fmla="*/ 158 w 1300"/>
                  <a:gd name="T99" fmla="*/ 132 h 224"/>
                  <a:gd name="T100" fmla="*/ 118 w 1300"/>
                  <a:gd name="T101" fmla="*/ 134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300" h="224">
                    <a:moveTo>
                      <a:pt x="97" y="143"/>
                    </a:moveTo>
                    <a:lnTo>
                      <a:pt x="73" y="142"/>
                    </a:lnTo>
                    <a:lnTo>
                      <a:pt x="54" y="157"/>
                    </a:lnTo>
                    <a:lnTo>
                      <a:pt x="40" y="164"/>
                    </a:lnTo>
                    <a:lnTo>
                      <a:pt x="18" y="174"/>
                    </a:lnTo>
                    <a:lnTo>
                      <a:pt x="5" y="178"/>
                    </a:lnTo>
                    <a:lnTo>
                      <a:pt x="0" y="190"/>
                    </a:lnTo>
                    <a:lnTo>
                      <a:pt x="11" y="203"/>
                    </a:lnTo>
                    <a:lnTo>
                      <a:pt x="26" y="218"/>
                    </a:lnTo>
                    <a:lnTo>
                      <a:pt x="54" y="212"/>
                    </a:lnTo>
                    <a:lnTo>
                      <a:pt x="100" y="210"/>
                    </a:lnTo>
                    <a:lnTo>
                      <a:pt x="172" y="215"/>
                    </a:lnTo>
                    <a:lnTo>
                      <a:pt x="322" y="218"/>
                    </a:lnTo>
                    <a:lnTo>
                      <a:pt x="420" y="210"/>
                    </a:lnTo>
                    <a:lnTo>
                      <a:pt x="452" y="215"/>
                    </a:lnTo>
                    <a:lnTo>
                      <a:pt x="473" y="213"/>
                    </a:lnTo>
                    <a:lnTo>
                      <a:pt x="506" y="218"/>
                    </a:lnTo>
                    <a:lnTo>
                      <a:pt x="512" y="218"/>
                    </a:lnTo>
                    <a:lnTo>
                      <a:pt x="573" y="219"/>
                    </a:lnTo>
                    <a:lnTo>
                      <a:pt x="603" y="218"/>
                    </a:lnTo>
                    <a:lnTo>
                      <a:pt x="621" y="213"/>
                    </a:lnTo>
                    <a:lnTo>
                      <a:pt x="703" y="210"/>
                    </a:lnTo>
                    <a:lnTo>
                      <a:pt x="708" y="210"/>
                    </a:lnTo>
                    <a:lnTo>
                      <a:pt x="738" y="210"/>
                    </a:lnTo>
                    <a:lnTo>
                      <a:pt x="788" y="218"/>
                    </a:lnTo>
                    <a:lnTo>
                      <a:pt x="827" y="219"/>
                    </a:lnTo>
                    <a:lnTo>
                      <a:pt x="832" y="219"/>
                    </a:lnTo>
                    <a:lnTo>
                      <a:pt x="864" y="223"/>
                    </a:lnTo>
                    <a:lnTo>
                      <a:pt x="885" y="215"/>
                    </a:lnTo>
                    <a:lnTo>
                      <a:pt x="891" y="218"/>
                    </a:lnTo>
                    <a:lnTo>
                      <a:pt x="955" y="213"/>
                    </a:lnTo>
                    <a:lnTo>
                      <a:pt x="960" y="210"/>
                    </a:lnTo>
                    <a:lnTo>
                      <a:pt x="976" y="215"/>
                    </a:lnTo>
                    <a:lnTo>
                      <a:pt x="999" y="218"/>
                    </a:lnTo>
                    <a:lnTo>
                      <a:pt x="1005" y="218"/>
                    </a:lnTo>
                    <a:lnTo>
                      <a:pt x="1037" y="213"/>
                    </a:lnTo>
                    <a:lnTo>
                      <a:pt x="1056" y="210"/>
                    </a:lnTo>
                    <a:lnTo>
                      <a:pt x="1062" y="210"/>
                    </a:lnTo>
                    <a:lnTo>
                      <a:pt x="1079" y="210"/>
                    </a:lnTo>
                    <a:lnTo>
                      <a:pt x="1105" y="210"/>
                    </a:lnTo>
                    <a:lnTo>
                      <a:pt x="1111" y="209"/>
                    </a:lnTo>
                    <a:lnTo>
                      <a:pt x="1129" y="215"/>
                    </a:lnTo>
                    <a:lnTo>
                      <a:pt x="1148" y="219"/>
                    </a:lnTo>
                    <a:lnTo>
                      <a:pt x="1154" y="219"/>
                    </a:lnTo>
                    <a:lnTo>
                      <a:pt x="1193" y="210"/>
                    </a:lnTo>
                    <a:lnTo>
                      <a:pt x="1211" y="213"/>
                    </a:lnTo>
                    <a:lnTo>
                      <a:pt x="1229" y="218"/>
                    </a:lnTo>
                    <a:lnTo>
                      <a:pt x="1233" y="215"/>
                    </a:lnTo>
                    <a:lnTo>
                      <a:pt x="1282" y="213"/>
                    </a:lnTo>
                    <a:lnTo>
                      <a:pt x="1299" y="212"/>
                    </a:lnTo>
                    <a:lnTo>
                      <a:pt x="1296" y="187"/>
                    </a:lnTo>
                    <a:lnTo>
                      <a:pt x="1283" y="169"/>
                    </a:lnTo>
                    <a:lnTo>
                      <a:pt x="1268" y="155"/>
                    </a:lnTo>
                    <a:lnTo>
                      <a:pt x="1246" y="140"/>
                    </a:lnTo>
                    <a:lnTo>
                      <a:pt x="1232" y="146"/>
                    </a:lnTo>
                    <a:lnTo>
                      <a:pt x="1226" y="145"/>
                    </a:lnTo>
                    <a:lnTo>
                      <a:pt x="1158" y="132"/>
                    </a:lnTo>
                    <a:lnTo>
                      <a:pt x="1119" y="117"/>
                    </a:lnTo>
                    <a:lnTo>
                      <a:pt x="1076" y="103"/>
                    </a:lnTo>
                    <a:lnTo>
                      <a:pt x="1070" y="103"/>
                    </a:lnTo>
                    <a:lnTo>
                      <a:pt x="1030" y="103"/>
                    </a:lnTo>
                    <a:lnTo>
                      <a:pt x="1008" y="113"/>
                    </a:lnTo>
                    <a:lnTo>
                      <a:pt x="974" y="122"/>
                    </a:lnTo>
                    <a:lnTo>
                      <a:pt x="942" y="132"/>
                    </a:lnTo>
                    <a:lnTo>
                      <a:pt x="905" y="131"/>
                    </a:lnTo>
                    <a:lnTo>
                      <a:pt x="878" y="126"/>
                    </a:lnTo>
                    <a:lnTo>
                      <a:pt x="873" y="126"/>
                    </a:lnTo>
                    <a:lnTo>
                      <a:pt x="827" y="117"/>
                    </a:lnTo>
                    <a:lnTo>
                      <a:pt x="787" y="103"/>
                    </a:lnTo>
                    <a:lnTo>
                      <a:pt x="761" y="99"/>
                    </a:lnTo>
                    <a:lnTo>
                      <a:pt x="743" y="85"/>
                    </a:lnTo>
                    <a:lnTo>
                      <a:pt x="721" y="80"/>
                    </a:lnTo>
                    <a:lnTo>
                      <a:pt x="702" y="67"/>
                    </a:lnTo>
                    <a:lnTo>
                      <a:pt x="695" y="38"/>
                    </a:lnTo>
                    <a:lnTo>
                      <a:pt x="718" y="16"/>
                    </a:lnTo>
                    <a:lnTo>
                      <a:pt x="687" y="25"/>
                    </a:lnTo>
                    <a:lnTo>
                      <a:pt x="645" y="24"/>
                    </a:lnTo>
                    <a:lnTo>
                      <a:pt x="614" y="25"/>
                    </a:lnTo>
                    <a:lnTo>
                      <a:pt x="575" y="16"/>
                    </a:lnTo>
                    <a:lnTo>
                      <a:pt x="537" y="0"/>
                    </a:lnTo>
                    <a:lnTo>
                      <a:pt x="566" y="29"/>
                    </a:lnTo>
                    <a:lnTo>
                      <a:pt x="575" y="51"/>
                    </a:lnTo>
                    <a:lnTo>
                      <a:pt x="573" y="68"/>
                    </a:lnTo>
                    <a:lnTo>
                      <a:pt x="560" y="87"/>
                    </a:lnTo>
                    <a:lnTo>
                      <a:pt x="531" y="97"/>
                    </a:lnTo>
                    <a:lnTo>
                      <a:pt x="503" y="96"/>
                    </a:lnTo>
                    <a:lnTo>
                      <a:pt x="477" y="100"/>
                    </a:lnTo>
                    <a:lnTo>
                      <a:pt x="451" y="106"/>
                    </a:lnTo>
                    <a:lnTo>
                      <a:pt x="413" y="122"/>
                    </a:lnTo>
                    <a:lnTo>
                      <a:pt x="389" y="129"/>
                    </a:lnTo>
                    <a:lnTo>
                      <a:pt x="361" y="119"/>
                    </a:lnTo>
                    <a:lnTo>
                      <a:pt x="331" y="122"/>
                    </a:lnTo>
                    <a:lnTo>
                      <a:pt x="306" y="135"/>
                    </a:lnTo>
                    <a:lnTo>
                      <a:pt x="288" y="128"/>
                    </a:lnTo>
                    <a:lnTo>
                      <a:pt x="261" y="134"/>
                    </a:lnTo>
                    <a:lnTo>
                      <a:pt x="233" y="131"/>
                    </a:lnTo>
                    <a:lnTo>
                      <a:pt x="203" y="142"/>
                    </a:lnTo>
                    <a:lnTo>
                      <a:pt x="197" y="142"/>
                    </a:lnTo>
                    <a:lnTo>
                      <a:pt x="187" y="140"/>
                    </a:lnTo>
                    <a:lnTo>
                      <a:pt x="158" y="132"/>
                    </a:lnTo>
                    <a:lnTo>
                      <a:pt x="143" y="126"/>
                    </a:lnTo>
                    <a:lnTo>
                      <a:pt x="118" y="134"/>
                    </a:lnTo>
                    <a:lnTo>
                      <a:pt x="97" y="143"/>
                    </a:lnTo>
                  </a:path>
                </a:pathLst>
              </a:custGeom>
              <a:gradFill rotWithShape="0">
                <a:gsLst>
                  <a:gs pos="0">
                    <a:srgbClr val="1C1C1C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7" name="Freeform 21"/>
              <p:cNvSpPr>
                <a:spLocks/>
              </p:cNvSpPr>
              <p:nvPr/>
            </p:nvSpPr>
            <p:spPr bwMode="auto">
              <a:xfrm>
                <a:off x="2931" y="310"/>
                <a:ext cx="559" cy="184"/>
              </a:xfrm>
              <a:custGeom>
                <a:avLst/>
                <a:gdLst>
                  <a:gd name="T0" fmla="*/ 558 w 559"/>
                  <a:gd name="T1" fmla="*/ 183 h 184"/>
                  <a:gd name="T2" fmla="*/ 550 w 559"/>
                  <a:gd name="T3" fmla="*/ 153 h 184"/>
                  <a:gd name="T4" fmla="*/ 539 w 559"/>
                  <a:gd name="T5" fmla="*/ 133 h 184"/>
                  <a:gd name="T6" fmla="*/ 505 w 559"/>
                  <a:gd name="T7" fmla="*/ 111 h 184"/>
                  <a:gd name="T8" fmla="*/ 447 w 559"/>
                  <a:gd name="T9" fmla="*/ 88 h 184"/>
                  <a:gd name="T10" fmla="*/ 404 w 559"/>
                  <a:gd name="T11" fmla="*/ 81 h 184"/>
                  <a:gd name="T12" fmla="*/ 367 w 559"/>
                  <a:gd name="T13" fmla="*/ 74 h 184"/>
                  <a:gd name="T14" fmla="*/ 310 w 559"/>
                  <a:gd name="T15" fmla="*/ 69 h 184"/>
                  <a:gd name="T16" fmla="*/ 265 w 559"/>
                  <a:gd name="T17" fmla="*/ 60 h 184"/>
                  <a:gd name="T18" fmla="*/ 224 w 559"/>
                  <a:gd name="T19" fmla="*/ 54 h 184"/>
                  <a:gd name="T20" fmla="*/ 182 w 559"/>
                  <a:gd name="T21" fmla="*/ 49 h 184"/>
                  <a:gd name="T22" fmla="*/ 134 w 559"/>
                  <a:gd name="T23" fmla="*/ 43 h 184"/>
                  <a:gd name="T24" fmla="*/ 64 w 559"/>
                  <a:gd name="T25" fmla="*/ 42 h 184"/>
                  <a:gd name="T26" fmla="*/ 66 w 559"/>
                  <a:gd name="T27" fmla="*/ 44 h 184"/>
                  <a:gd name="T28" fmla="*/ 29 w 559"/>
                  <a:gd name="T29" fmla="*/ 41 h 184"/>
                  <a:gd name="T30" fmla="*/ 17 w 559"/>
                  <a:gd name="T31" fmla="*/ 27 h 184"/>
                  <a:gd name="T32" fmla="*/ 21 w 559"/>
                  <a:gd name="T33" fmla="*/ 0 h 184"/>
                  <a:gd name="T34" fmla="*/ 1 w 559"/>
                  <a:gd name="T35" fmla="*/ 24 h 184"/>
                  <a:gd name="T36" fmla="*/ 0 w 559"/>
                  <a:gd name="T37" fmla="*/ 40 h 184"/>
                  <a:gd name="T38" fmla="*/ 21 w 559"/>
                  <a:gd name="T39" fmla="*/ 52 h 184"/>
                  <a:gd name="T40" fmla="*/ 66 w 559"/>
                  <a:gd name="T41" fmla="*/ 57 h 184"/>
                  <a:gd name="T42" fmla="*/ 140 w 559"/>
                  <a:gd name="T43" fmla="*/ 60 h 184"/>
                  <a:gd name="T44" fmla="*/ 220 w 559"/>
                  <a:gd name="T45" fmla="*/ 70 h 184"/>
                  <a:gd name="T46" fmla="*/ 283 w 559"/>
                  <a:gd name="T47" fmla="*/ 80 h 184"/>
                  <a:gd name="T48" fmla="*/ 356 w 559"/>
                  <a:gd name="T49" fmla="*/ 90 h 184"/>
                  <a:gd name="T50" fmla="*/ 417 w 559"/>
                  <a:gd name="T51" fmla="*/ 100 h 184"/>
                  <a:gd name="T52" fmla="*/ 461 w 559"/>
                  <a:gd name="T53" fmla="*/ 109 h 184"/>
                  <a:gd name="T54" fmla="*/ 498 w 559"/>
                  <a:gd name="T55" fmla="*/ 128 h 184"/>
                  <a:gd name="T56" fmla="*/ 525 w 559"/>
                  <a:gd name="T57" fmla="*/ 140 h 184"/>
                  <a:gd name="T58" fmla="*/ 541 w 559"/>
                  <a:gd name="T59" fmla="*/ 164 h 184"/>
                  <a:gd name="T60" fmla="*/ 558 w 559"/>
                  <a:gd name="T61" fmla="*/ 183 h 18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59" h="184">
                    <a:moveTo>
                      <a:pt x="558" y="183"/>
                    </a:moveTo>
                    <a:lnTo>
                      <a:pt x="550" y="153"/>
                    </a:lnTo>
                    <a:lnTo>
                      <a:pt x="539" y="133"/>
                    </a:lnTo>
                    <a:lnTo>
                      <a:pt x="505" y="111"/>
                    </a:lnTo>
                    <a:lnTo>
                      <a:pt x="447" y="88"/>
                    </a:lnTo>
                    <a:lnTo>
                      <a:pt x="404" y="81"/>
                    </a:lnTo>
                    <a:lnTo>
                      <a:pt x="367" y="74"/>
                    </a:lnTo>
                    <a:lnTo>
                      <a:pt x="310" y="69"/>
                    </a:lnTo>
                    <a:lnTo>
                      <a:pt x="265" y="60"/>
                    </a:lnTo>
                    <a:lnTo>
                      <a:pt x="224" y="54"/>
                    </a:lnTo>
                    <a:lnTo>
                      <a:pt x="182" y="49"/>
                    </a:lnTo>
                    <a:lnTo>
                      <a:pt x="134" y="43"/>
                    </a:lnTo>
                    <a:lnTo>
                      <a:pt x="64" y="42"/>
                    </a:lnTo>
                    <a:lnTo>
                      <a:pt x="66" y="44"/>
                    </a:lnTo>
                    <a:lnTo>
                      <a:pt x="29" y="41"/>
                    </a:lnTo>
                    <a:lnTo>
                      <a:pt x="17" y="27"/>
                    </a:lnTo>
                    <a:lnTo>
                      <a:pt x="21" y="0"/>
                    </a:lnTo>
                    <a:lnTo>
                      <a:pt x="1" y="24"/>
                    </a:lnTo>
                    <a:lnTo>
                      <a:pt x="0" y="40"/>
                    </a:lnTo>
                    <a:lnTo>
                      <a:pt x="21" y="52"/>
                    </a:lnTo>
                    <a:lnTo>
                      <a:pt x="66" y="57"/>
                    </a:lnTo>
                    <a:lnTo>
                      <a:pt x="140" y="60"/>
                    </a:lnTo>
                    <a:lnTo>
                      <a:pt x="220" y="70"/>
                    </a:lnTo>
                    <a:lnTo>
                      <a:pt x="283" y="80"/>
                    </a:lnTo>
                    <a:lnTo>
                      <a:pt x="356" y="90"/>
                    </a:lnTo>
                    <a:lnTo>
                      <a:pt x="417" y="100"/>
                    </a:lnTo>
                    <a:lnTo>
                      <a:pt x="461" y="109"/>
                    </a:lnTo>
                    <a:lnTo>
                      <a:pt x="498" y="128"/>
                    </a:lnTo>
                    <a:lnTo>
                      <a:pt x="525" y="140"/>
                    </a:lnTo>
                    <a:lnTo>
                      <a:pt x="541" y="164"/>
                    </a:lnTo>
                    <a:lnTo>
                      <a:pt x="558" y="18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07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73075" y="1216025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2441575"/>
            <a:ext cx="80645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8000" y="6067425"/>
            <a:ext cx="23876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067425"/>
            <a:ext cx="3225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13500" y="6067425"/>
            <a:ext cx="21336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FD9D2C36-165D-4B51-92F5-D7B4264EB39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Freeform 27"/>
          <p:cNvSpPr>
            <a:spLocks/>
          </p:cNvSpPr>
          <p:nvPr/>
        </p:nvSpPr>
        <p:spPr bwMode="auto">
          <a:xfrm>
            <a:off x="3654425" y="2257425"/>
            <a:ext cx="2047875" cy="90488"/>
          </a:xfrm>
          <a:custGeom>
            <a:avLst/>
            <a:gdLst>
              <a:gd name="T0" fmla="*/ 2147483647 w 1290"/>
              <a:gd name="T1" fmla="*/ 0 h 57"/>
              <a:gd name="T2" fmla="*/ 0 w 1290"/>
              <a:gd name="T3" fmla="*/ 2147483647 h 57"/>
              <a:gd name="T4" fmla="*/ 2147483647 w 1290"/>
              <a:gd name="T5" fmla="*/ 2147483647 h 57"/>
              <a:gd name="T6" fmla="*/ 2147483647 w 1290"/>
              <a:gd name="T7" fmla="*/ 2147483647 h 57"/>
              <a:gd name="T8" fmla="*/ 2147483647 w 1290"/>
              <a:gd name="T9" fmla="*/ 2147483647 h 57"/>
              <a:gd name="T10" fmla="*/ 2147483647 w 1290"/>
              <a:gd name="T11" fmla="*/ 2147483647 h 57"/>
              <a:gd name="T12" fmla="*/ 2147483647 w 1290"/>
              <a:gd name="T13" fmla="*/ 2147483647 h 57"/>
              <a:gd name="T14" fmla="*/ 2147483647 w 1290"/>
              <a:gd name="T15" fmla="*/ 2147483647 h 57"/>
              <a:gd name="T16" fmla="*/ 2147483647 w 1290"/>
              <a:gd name="T17" fmla="*/ 2147483647 h 57"/>
              <a:gd name="T18" fmla="*/ 2147483647 w 1290"/>
              <a:gd name="T19" fmla="*/ 2147483647 h 57"/>
              <a:gd name="T20" fmla="*/ 2147483647 w 1290"/>
              <a:gd name="T21" fmla="*/ 2147483647 h 57"/>
              <a:gd name="T22" fmla="*/ 2147483647 w 1290"/>
              <a:gd name="T23" fmla="*/ 2147483647 h 57"/>
              <a:gd name="T24" fmla="*/ 2147483647 w 1290"/>
              <a:gd name="T25" fmla="*/ 2147483647 h 57"/>
              <a:gd name="T26" fmla="*/ 2147483647 w 1290"/>
              <a:gd name="T27" fmla="*/ 2147483647 h 57"/>
              <a:gd name="T28" fmla="*/ 2147483647 w 1290"/>
              <a:gd name="T29" fmla="*/ 2147483647 h 57"/>
              <a:gd name="T30" fmla="*/ 2147483647 w 1290"/>
              <a:gd name="T31" fmla="*/ 2147483647 h 57"/>
              <a:gd name="T32" fmla="*/ 2147483647 w 1290"/>
              <a:gd name="T33" fmla="*/ 2147483647 h 57"/>
              <a:gd name="T34" fmla="*/ 2147483647 w 1290"/>
              <a:gd name="T35" fmla="*/ 2147483647 h 57"/>
              <a:gd name="T36" fmla="*/ 2147483647 w 1290"/>
              <a:gd name="T37" fmla="*/ 2147483647 h 57"/>
              <a:gd name="T38" fmla="*/ 2147483647 w 1290"/>
              <a:gd name="T39" fmla="*/ 2147483647 h 57"/>
              <a:gd name="T40" fmla="*/ 2147483647 w 1290"/>
              <a:gd name="T41" fmla="*/ 2147483647 h 57"/>
              <a:gd name="T42" fmla="*/ 2147483647 w 1290"/>
              <a:gd name="T43" fmla="*/ 2147483647 h 57"/>
              <a:gd name="T44" fmla="*/ 2147483647 w 1290"/>
              <a:gd name="T45" fmla="*/ 2147483647 h 57"/>
              <a:gd name="T46" fmla="*/ 2147483647 w 1290"/>
              <a:gd name="T47" fmla="*/ 2147483647 h 57"/>
              <a:gd name="T48" fmla="*/ 2147483647 w 1290"/>
              <a:gd name="T49" fmla="*/ 2147483647 h 57"/>
              <a:gd name="T50" fmla="*/ 2147483647 w 1290"/>
              <a:gd name="T51" fmla="*/ 2147483647 h 57"/>
              <a:gd name="T52" fmla="*/ 2147483647 w 1290"/>
              <a:gd name="T53" fmla="*/ 2147483647 h 57"/>
              <a:gd name="T54" fmla="*/ 2147483647 w 1290"/>
              <a:gd name="T55" fmla="*/ 2147483647 h 57"/>
              <a:gd name="T56" fmla="*/ 2147483647 w 1290"/>
              <a:gd name="T57" fmla="*/ 2147483647 h 57"/>
              <a:gd name="T58" fmla="*/ 2147483647 w 1290"/>
              <a:gd name="T59" fmla="*/ 2147483647 h 57"/>
              <a:gd name="T60" fmla="*/ 2147483647 w 1290"/>
              <a:gd name="T61" fmla="*/ 2147483647 h 57"/>
              <a:gd name="T62" fmla="*/ 2147483647 w 1290"/>
              <a:gd name="T63" fmla="*/ 2147483647 h 57"/>
              <a:gd name="T64" fmla="*/ 2147483647 w 1290"/>
              <a:gd name="T65" fmla="*/ 2147483647 h 57"/>
              <a:gd name="T66" fmla="*/ 2147483647 w 1290"/>
              <a:gd name="T67" fmla="*/ 2147483647 h 57"/>
              <a:gd name="T68" fmla="*/ 2147483647 w 1290"/>
              <a:gd name="T69" fmla="*/ 2147483647 h 57"/>
              <a:gd name="T70" fmla="*/ 2147483647 w 1290"/>
              <a:gd name="T71" fmla="*/ 0 h 57"/>
              <a:gd name="T72" fmla="*/ 2147483647 w 1290"/>
              <a:gd name="T73" fmla="*/ 2147483647 h 57"/>
              <a:gd name="T74" fmla="*/ 2147483647 w 1290"/>
              <a:gd name="T75" fmla="*/ 2147483647 h 57"/>
              <a:gd name="T76" fmla="*/ 2147483647 w 1290"/>
              <a:gd name="T77" fmla="*/ 0 h 57"/>
              <a:gd name="T78" fmla="*/ 2147483647 w 1290"/>
              <a:gd name="T79" fmla="*/ 2147483647 h 57"/>
              <a:gd name="T80" fmla="*/ 2147483647 w 1290"/>
              <a:gd name="T81" fmla="*/ 2147483647 h 5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90" h="57">
                <a:moveTo>
                  <a:pt x="10" y="0"/>
                </a:moveTo>
                <a:lnTo>
                  <a:pt x="0" y="19"/>
                </a:lnTo>
                <a:lnTo>
                  <a:pt x="2" y="40"/>
                </a:lnTo>
                <a:lnTo>
                  <a:pt x="28" y="50"/>
                </a:lnTo>
                <a:lnTo>
                  <a:pt x="148" y="53"/>
                </a:lnTo>
                <a:lnTo>
                  <a:pt x="297" y="53"/>
                </a:lnTo>
                <a:lnTo>
                  <a:pt x="468" y="53"/>
                </a:lnTo>
                <a:lnTo>
                  <a:pt x="667" y="53"/>
                </a:lnTo>
                <a:lnTo>
                  <a:pt x="830" y="53"/>
                </a:lnTo>
                <a:lnTo>
                  <a:pt x="993" y="55"/>
                </a:lnTo>
                <a:lnTo>
                  <a:pt x="1139" y="53"/>
                </a:lnTo>
                <a:lnTo>
                  <a:pt x="1226" y="56"/>
                </a:lnTo>
                <a:lnTo>
                  <a:pt x="1279" y="47"/>
                </a:lnTo>
                <a:lnTo>
                  <a:pt x="1289" y="25"/>
                </a:lnTo>
                <a:lnTo>
                  <a:pt x="1275" y="14"/>
                </a:lnTo>
                <a:lnTo>
                  <a:pt x="1274" y="27"/>
                </a:lnTo>
                <a:lnTo>
                  <a:pt x="1261" y="35"/>
                </a:lnTo>
                <a:lnTo>
                  <a:pt x="1236" y="38"/>
                </a:lnTo>
                <a:lnTo>
                  <a:pt x="1196" y="40"/>
                </a:lnTo>
                <a:lnTo>
                  <a:pt x="1121" y="40"/>
                </a:lnTo>
                <a:lnTo>
                  <a:pt x="973" y="40"/>
                </a:lnTo>
                <a:lnTo>
                  <a:pt x="844" y="40"/>
                </a:lnTo>
                <a:lnTo>
                  <a:pt x="712" y="38"/>
                </a:lnTo>
                <a:lnTo>
                  <a:pt x="584" y="40"/>
                </a:lnTo>
                <a:lnTo>
                  <a:pt x="432" y="42"/>
                </a:lnTo>
                <a:lnTo>
                  <a:pt x="315" y="43"/>
                </a:lnTo>
                <a:lnTo>
                  <a:pt x="226" y="40"/>
                </a:lnTo>
                <a:lnTo>
                  <a:pt x="141" y="42"/>
                </a:lnTo>
                <a:lnTo>
                  <a:pt x="78" y="40"/>
                </a:lnTo>
                <a:lnTo>
                  <a:pt x="41" y="40"/>
                </a:lnTo>
                <a:lnTo>
                  <a:pt x="20" y="35"/>
                </a:lnTo>
                <a:lnTo>
                  <a:pt x="14" y="22"/>
                </a:lnTo>
                <a:lnTo>
                  <a:pt x="10" y="4"/>
                </a:lnTo>
                <a:lnTo>
                  <a:pt x="5" y="5"/>
                </a:lnTo>
                <a:lnTo>
                  <a:pt x="7" y="6"/>
                </a:lnTo>
                <a:lnTo>
                  <a:pt x="10" y="0"/>
                </a:lnTo>
                <a:lnTo>
                  <a:pt x="10" y="4"/>
                </a:lnTo>
                <a:lnTo>
                  <a:pt x="9" y="6"/>
                </a:lnTo>
                <a:lnTo>
                  <a:pt x="10" y="0"/>
                </a:lnTo>
                <a:lnTo>
                  <a:pt x="10" y="4"/>
                </a:lnTo>
                <a:lnTo>
                  <a:pt x="9" y="7"/>
                </a:lnTo>
              </a:path>
            </a:pathLst>
          </a:cu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</p:sldLayoutIdLst>
  <p:transition>
    <p:split orient="vert" dir="in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5.xml"/><Relationship Id="rId3" Type="http://schemas.openxmlformats.org/officeDocument/2006/relationships/slide" Target="slide4.xml"/><Relationship Id="rId7" Type="http://schemas.openxmlformats.org/officeDocument/2006/relationships/slide" Target="slide5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slide" Target="slide48.xml"/><Relationship Id="rId4" Type="http://schemas.openxmlformats.org/officeDocument/2006/relationships/slide" Target="slide33.xml"/><Relationship Id="rId9" Type="http://schemas.openxmlformats.org/officeDocument/2006/relationships/slide" Target="slide7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9.wmf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7.w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0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 sz="quarter"/>
          </p:nvPr>
        </p:nvSpPr>
        <p:spPr>
          <a:xfrm>
            <a:off x="390525" y="3933056"/>
            <a:ext cx="8358188" cy="1143000"/>
          </a:xfrm>
          <a:ln w="9525"/>
          <a:extLs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/>
              <a:t>ICS 353: Design and Analysis of Algorithms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Credit: Dr. </a:t>
            </a:r>
            <a:r>
              <a:rPr lang="en-US" sz="2400" dirty="0" err="1"/>
              <a:t>Wasfi</a:t>
            </a:r>
            <a:r>
              <a:rPr lang="en-US" sz="2400" dirty="0"/>
              <a:t> </a:t>
            </a:r>
            <a:r>
              <a:rPr lang="en-US" sz="2400" dirty="0" err="1"/>
              <a:t>Alkhatib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88" y="2271713"/>
            <a:ext cx="6786562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+mn-cs"/>
              </a:rPr>
              <a:t>King Fahd University of Petroleum &amp; Minerals</a:t>
            </a:r>
          </a:p>
          <a:p>
            <a:pPr rtl="1" eaLnBrk="0" fontAlgn="auto" hangingPunct="0">
              <a:spcBef>
                <a:spcPct val="30000"/>
              </a:spcBef>
              <a:spcAft>
                <a:spcPts val="0"/>
              </a:spcAft>
              <a:defRPr/>
            </a:pP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+mn-cs"/>
              </a:rPr>
              <a:t>Information &amp; Computer Science Department</a:t>
            </a:r>
          </a:p>
        </p:txBody>
      </p:sp>
      <p:pic>
        <p:nvPicPr>
          <p:cNvPr id="4101" name="Picture 4" descr="KFUPM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1004888"/>
            <a:ext cx="12811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D5F138-E8F9-4901-B664-F2B7E19605CD}" type="slidenum">
              <a:rPr lang="en-US">
                <a:latin typeface="Times New Roman" panose="02020603050405020304" pitchFamily="18" charset="0"/>
              </a:rPr>
              <a:pPr eaLnBrk="1" hangingPunct="1"/>
              <a:t>1</a:t>
            </a:fld>
            <a:endParaRPr 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D03774-6DD3-4583-943D-53E33873D00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858838"/>
          </a:xfrm>
        </p:spPr>
        <p:txBody>
          <a:bodyPr/>
          <a:lstStyle/>
          <a:p>
            <a:pPr eaLnBrk="1" hangingPunct="1"/>
            <a:r>
              <a:rPr lang="en-US"/>
              <a:t>Analyzing Linear Search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883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One way to measure efficiency is to count how many statements get executed before the algorithm terminates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One should keep an eye, though, on statements that are executed “repeatedly”.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What will be the number of “element” comparisons if x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first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middle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First appears in the last element of 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Doesn’t appear in A.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7E6F222-C035-4B6D-8CF5-A26B69453DE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858838"/>
          </a:xfrm>
        </p:spPr>
        <p:txBody>
          <a:bodyPr/>
          <a:lstStyle/>
          <a:p>
            <a:pPr eaLnBrk="1" hangingPunct="1"/>
            <a:r>
              <a:rPr lang="en-US"/>
              <a:t>Analyzing Linear Search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81200"/>
            <a:ext cx="8839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/>
              <a:t>One way to measure efficiency is to count how many statements get executed before the algorithm terminates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One should keep an eye, though, on statements that are executed “repeatedly”.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/>
              <a:t>What will be the number of “element” comparisons if x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/>
              <a:t>First appears in the first element of A		1 comparison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/>
              <a:t>First appears in the middle element of A	n/2 comparisons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/>
              <a:t>First appears in the last element of A		n comparisons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/>
              <a:t>Doesn’t appear in A.				n comparisons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01721D-D35B-404B-921F-CA8A91EE0BD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Binary Search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We can do “better” than linear search if we knew that the elements of A are sorted, say in non-decreasing order.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The idea is that you can compare x to the middle element of A, say A[middle].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If x &lt; A[middle] then you know that x cannot be an element from A[middle+1], A[middle+2], …A[n]. Why?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/>
              <a:t> If x &gt; A[middle] then you know that x cannot be an element from A[1], A[2], …A[middle-1]. Why?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ADAE20-2EF0-4D39-9822-7151C2B0F0E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47738"/>
            <a:ext cx="7772400" cy="838200"/>
          </a:xfrm>
        </p:spPr>
        <p:txBody>
          <a:bodyPr/>
          <a:lstStyle/>
          <a:p>
            <a:pPr eaLnBrk="1" hangingPunct="1"/>
            <a:r>
              <a:rPr lang="en-US"/>
              <a:t>Binary Search Algorithm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28813"/>
            <a:ext cx="8153400" cy="4714875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b="1" dirty="0"/>
              <a:t>Algorithm: </a:t>
            </a:r>
            <a:r>
              <a:rPr lang="en-US" sz="2000" dirty="0"/>
              <a:t>BINARYSEARCH</a:t>
            </a:r>
          </a:p>
          <a:p>
            <a:pPr eaLnBrk="1" hangingPunct="1">
              <a:buFontTx/>
              <a:buNone/>
            </a:pPr>
            <a:r>
              <a:rPr lang="en-US" sz="2000" b="1" dirty="0"/>
              <a:t> Input: </a:t>
            </a:r>
            <a:r>
              <a:rPr lang="en-US" sz="2000" dirty="0"/>
              <a:t>An array </a:t>
            </a:r>
            <a:r>
              <a:rPr lang="en-US" sz="2000" i="1" dirty="0"/>
              <a:t>A</a:t>
            </a:r>
            <a:r>
              <a:rPr lang="en-US" sz="2000" dirty="0"/>
              <a:t>[1</a:t>
            </a:r>
            <a:r>
              <a:rPr lang="en-US" sz="2000" i="1" dirty="0"/>
              <a:t>..n</a:t>
            </a:r>
            <a:r>
              <a:rPr lang="en-US" sz="2000" dirty="0"/>
              <a:t>] of </a:t>
            </a:r>
            <a:r>
              <a:rPr lang="en-US" sz="2000" i="1" dirty="0"/>
              <a:t>n </a:t>
            </a:r>
            <a:r>
              <a:rPr lang="en-US" sz="2000" dirty="0"/>
              <a:t>elements sorted in </a:t>
            </a:r>
            <a:r>
              <a:rPr lang="en-US" sz="2000" dirty="0" err="1"/>
              <a:t>nondecreasing</a:t>
            </a:r>
            <a:r>
              <a:rPr lang="en-US" sz="2000" dirty="0"/>
              <a:t> order and an element </a:t>
            </a:r>
            <a:r>
              <a:rPr lang="en-US" sz="2000" i="1" dirty="0"/>
              <a:t>x</a:t>
            </a:r>
            <a:r>
              <a:rPr lang="en-US" sz="2000" dirty="0"/>
              <a:t>.</a:t>
            </a:r>
          </a:p>
          <a:p>
            <a:pPr eaLnBrk="1" hangingPunct="1">
              <a:buFontTx/>
              <a:buNone/>
            </a:pPr>
            <a:r>
              <a:rPr lang="en-US" sz="2000" dirty="0"/>
              <a:t> </a:t>
            </a:r>
            <a:r>
              <a:rPr lang="en-US" sz="2000" b="1" dirty="0"/>
              <a:t>Output: </a:t>
            </a:r>
            <a:r>
              <a:rPr lang="en-US" sz="2000" i="1" dirty="0"/>
              <a:t>j </a:t>
            </a:r>
            <a:r>
              <a:rPr lang="en-US" sz="2000" dirty="0"/>
              <a:t>if </a:t>
            </a:r>
            <a:r>
              <a:rPr lang="en-US" sz="2000" i="1" dirty="0"/>
              <a:t>x </a:t>
            </a:r>
            <a:r>
              <a:rPr lang="en-US" sz="2000" dirty="0"/>
              <a:t>= </a:t>
            </a:r>
            <a:r>
              <a:rPr lang="en-US" sz="2000" i="1" dirty="0"/>
              <a:t>A</a:t>
            </a:r>
            <a:r>
              <a:rPr lang="en-US" sz="2000" dirty="0"/>
              <a:t>[</a:t>
            </a:r>
            <a:r>
              <a:rPr lang="en-US" sz="2000" i="1" dirty="0"/>
              <a:t>j</a:t>
            </a:r>
            <a:r>
              <a:rPr lang="en-US" sz="2000" dirty="0"/>
              <a:t>], 1 ≤ </a:t>
            </a:r>
            <a:r>
              <a:rPr lang="en-US" sz="2000" i="1" dirty="0"/>
              <a:t>j </a:t>
            </a:r>
            <a:r>
              <a:rPr lang="en-US" sz="2000" dirty="0"/>
              <a:t>≤ </a:t>
            </a:r>
            <a:r>
              <a:rPr lang="en-US" sz="2000" i="1" dirty="0"/>
              <a:t>n, </a:t>
            </a:r>
            <a:r>
              <a:rPr lang="en-US" sz="2000" dirty="0"/>
              <a:t>and 0 otherwise.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1.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1;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0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2.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</a:rPr>
              <a:t>≤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= 0)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3. 	 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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)/2</a:t>
            </a:r>
            <a:r>
              <a:rPr lang="el-GR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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4. 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5.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else if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&lt; A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then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-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6. 	 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else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mid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+ 1</a:t>
            </a: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7.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while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buFontTx/>
              <a:buNone/>
            </a:pP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	8.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sz="22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16389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9"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62673" y="587727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Can be considered</a:t>
            </a:r>
          </a:p>
          <a:p>
            <a:r>
              <a:rPr lang="en-US" sz="1400" dirty="0">
                <a:solidFill>
                  <a:srgbClr val="0070C0"/>
                </a:solidFill>
              </a:rPr>
              <a:t>as one comparison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979712" y="4509120"/>
            <a:ext cx="2232248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979712" y="4940255"/>
            <a:ext cx="3096344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979712" y="5373216"/>
            <a:ext cx="936104" cy="432048"/>
          </a:xfrm>
          <a:prstGeom prst="rect">
            <a:avLst/>
          </a:prstGeom>
          <a:solidFill>
            <a:srgbClr val="0070C0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39D96C-3C23-4703-A50C-6F5C4C9F0B4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800100"/>
            <a:ext cx="8839200" cy="914400"/>
          </a:xfrm>
        </p:spPr>
        <p:txBody>
          <a:bodyPr/>
          <a:lstStyle/>
          <a:p>
            <a:pPr eaLnBrk="1" hangingPunct="1"/>
            <a:r>
              <a:rPr lang="en-US"/>
              <a:t>Worst Case Analysis of Binary Search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5256213"/>
          </a:xfrm>
        </p:spPr>
        <p:txBody>
          <a:bodyPr/>
          <a:lstStyle/>
          <a:p>
            <a:pPr eaLnBrk="1" hangingPunct="1"/>
            <a:r>
              <a:rPr lang="en-US" sz="2800"/>
              <a:t>What to do: Find the maximum number of element comparisons</a:t>
            </a:r>
          </a:p>
          <a:p>
            <a:pPr eaLnBrk="1" hangingPunct="1"/>
            <a:r>
              <a:rPr lang="en-US" sz="2800"/>
              <a:t>How to do: </a:t>
            </a:r>
            <a:r>
              <a:rPr lang="en-US" sz="2400"/>
              <a:t>Assuming x is greater than the largest element in the array, the number of “element” comparisons is equal to the number of iterations of the while loop in steps 2-7. HOW?</a:t>
            </a:r>
          </a:p>
          <a:p>
            <a:pPr lvl="1" eaLnBrk="1" hangingPunct="1"/>
            <a:r>
              <a:rPr lang="en-US" sz="2400"/>
              <a:t>How many elements of the input do we have in the</a:t>
            </a:r>
          </a:p>
          <a:p>
            <a:pPr lvl="2" eaLnBrk="1" hangingPunct="1"/>
            <a:r>
              <a:rPr lang="en-US" sz="2000"/>
              <a:t>First iteration		</a:t>
            </a:r>
          </a:p>
          <a:p>
            <a:pPr lvl="2" eaLnBrk="1" hangingPunct="1"/>
            <a:r>
              <a:rPr lang="en-US" sz="2000"/>
              <a:t>Second iteration	</a:t>
            </a:r>
          </a:p>
          <a:p>
            <a:pPr lvl="4" eaLnBrk="1" hangingPunct="1"/>
            <a:endParaRPr lang="en-US" sz="1600"/>
          </a:p>
          <a:p>
            <a:pPr lvl="2" eaLnBrk="1" hangingPunct="1"/>
            <a:r>
              <a:rPr lang="en-US" sz="2000"/>
              <a:t>Third iteration		</a:t>
            </a:r>
          </a:p>
          <a:p>
            <a:pPr lvl="2" eaLnBrk="1" hangingPunct="1"/>
            <a:r>
              <a:rPr lang="en-US" sz="2000"/>
              <a:t>…</a:t>
            </a:r>
          </a:p>
          <a:p>
            <a:pPr lvl="2" eaLnBrk="1" hangingPunct="1"/>
            <a:r>
              <a:rPr lang="en-US" sz="2000" i="1"/>
              <a:t>i</a:t>
            </a:r>
            <a:r>
              <a:rPr lang="en-US" sz="2000" baseline="30000"/>
              <a:t>th</a:t>
            </a:r>
            <a:r>
              <a:rPr lang="en-US" sz="2000"/>
              <a:t> iteration		</a:t>
            </a:r>
            <a:r>
              <a:rPr lang="en-US" sz="2000">
                <a:sym typeface="Symbol" panose="05050102010706020507" pitchFamily="18" charset="2"/>
              </a:rPr>
              <a:t> </a:t>
            </a:r>
            <a:endParaRPr lang="en-US" sz="2000"/>
          </a:p>
          <a:p>
            <a:pPr lvl="1" eaLnBrk="1" hangingPunct="1"/>
            <a:r>
              <a:rPr lang="en-US" sz="2400"/>
              <a:t>The last iteration occurs when the size of  input we have =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C54DE4-473E-4580-B797-A4E58DFF68D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800100"/>
            <a:ext cx="8839200" cy="914400"/>
          </a:xfrm>
        </p:spPr>
        <p:txBody>
          <a:bodyPr/>
          <a:lstStyle/>
          <a:p>
            <a:pPr eaLnBrk="1" hangingPunct="1"/>
            <a:r>
              <a:rPr lang="en-US"/>
              <a:t>Worst Case Analysis of Binary Search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713787" cy="5256213"/>
          </a:xfrm>
        </p:spPr>
        <p:txBody>
          <a:bodyPr/>
          <a:lstStyle/>
          <a:p>
            <a:pPr eaLnBrk="1" hangingPunct="1"/>
            <a:r>
              <a:rPr lang="en-US" sz="2800"/>
              <a:t>What to do: Find the maximum number of element comparisons</a:t>
            </a:r>
          </a:p>
          <a:p>
            <a:pPr eaLnBrk="1" hangingPunct="1"/>
            <a:r>
              <a:rPr lang="en-US" sz="2800"/>
              <a:t>How to do: </a:t>
            </a:r>
            <a:r>
              <a:rPr lang="en-US" sz="2400"/>
              <a:t>Assuming x is greater than the largest element in the array, the number of “element” comparisons is equal to the number of iterations of the while loop in steps 2-7. HOW?</a:t>
            </a:r>
          </a:p>
          <a:p>
            <a:pPr lvl="1" eaLnBrk="1" hangingPunct="1"/>
            <a:r>
              <a:rPr lang="en-US" sz="2400"/>
              <a:t>How many elements of the input do we have in the</a:t>
            </a:r>
          </a:p>
          <a:p>
            <a:pPr lvl="2" eaLnBrk="1" hangingPunct="1"/>
            <a:r>
              <a:rPr lang="en-US" sz="2000"/>
              <a:t>First iteration		n elements</a:t>
            </a:r>
          </a:p>
          <a:p>
            <a:pPr lvl="2" eaLnBrk="1" hangingPunct="1"/>
            <a:r>
              <a:rPr lang="en-US" sz="2000"/>
              <a:t>Second iteration	n/2 [n is even] or (n-1)/2 elements [n is odd]</a:t>
            </a:r>
          </a:p>
          <a:p>
            <a:pPr lvl="4" eaLnBrk="1" hangingPunct="1"/>
            <a:r>
              <a:rPr lang="en-US" sz="1600"/>
              <a:t>In both cases, n/2 and (n-1)/2 is equal to </a:t>
            </a:r>
            <a:r>
              <a:rPr lang="en-US" sz="1600">
                <a:sym typeface="Symbol" panose="05050102010706020507" pitchFamily="18" charset="2"/>
              </a:rPr>
              <a:t>n/2</a:t>
            </a:r>
            <a:endParaRPr lang="en-US" sz="1600"/>
          </a:p>
          <a:p>
            <a:pPr lvl="2" eaLnBrk="1" hangingPunct="1"/>
            <a:r>
              <a:rPr lang="en-US" sz="2000"/>
              <a:t>Third iteration		</a:t>
            </a:r>
            <a:r>
              <a:rPr lang="en-US" sz="2000">
                <a:sym typeface="Symbol" panose="05050102010706020507" pitchFamily="18" charset="2"/>
              </a:rPr>
              <a:t>n/2</a:t>
            </a:r>
            <a:r>
              <a:rPr lang="en-US" sz="2000" baseline="30000">
                <a:sym typeface="Symbol" panose="05050102010706020507" pitchFamily="18" charset="2"/>
              </a:rPr>
              <a:t>2</a:t>
            </a:r>
            <a:r>
              <a:rPr lang="en-US" sz="2000">
                <a:sym typeface="Symbol" panose="05050102010706020507" pitchFamily="18" charset="2"/>
              </a:rPr>
              <a:t></a:t>
            </a:r>
            <a:endParaRPr lang="en-US" sz="2000"/>
          </a:p>
          <a:p>
            <a:pPr lvl="2" eaLnBrk="1" hangingPunct="1"/>
            <a:r>
              <a:rPr lang="en-US" sz="2000"/>
              <a:t>…</a:t>
            </a:r>
          </a:p>
          <a:p>
            <a:pPr lvl="2" eaLnBrk="1" hangingPunct="1"/>
            <a:r>
              <a:rPr lang="en-US" sz="2000" i="1"/>
              <a:t>i</a:t>
            </a:r>
            <a:r>
              <a:rPr lang="en-US" sz="2000" baseline="30000"/>
              <a:t>th</a:t>
            </a:r>
            <a:r>
              <a:rPr lang="en-US" sz="2000"/>
              <a:t> iteration		</a:t>
            </a:r>
            <a:r>
              <a:rPr lang="en-US" sz="2000">
                <a:sym typeface="Symbol" panose="05050102010706020507" pitchFamily="18" charset="2"/>
              </a:rPr>
              <a:t> n/2</a:t>
            </a:r>
            <a:r>
              <a:rPr lang="en-US" sz="2000" baseline="30000">
                <a:sym typeface="Symbol" panose="05050102010706020507" pitchFamily="18" charset="2"/>
              </a:rPr>
              <a:t>i-1</a:t>
            </a:r>
            <a:r>
              <a:rPr lang="en-US" sz="2000">
                <a:sym typeface="Symbol" panose="05050102010706020507" pitchFamily="18" charset="2"/>
              </a:rPr>
              <a:t></a:t>
            </a:r>
            <a:endParaRPr lang="en-US" sz="2000"/>
          </a:p>
          <a:p>
            <a:pPr lvl="1" eaLnBrk="1" hangingPunct="1"/>
            <a:r>
              <a:rPr lang="en-US" sz="2400"/>
              <a:t>The last iteration occurs when the size of  input we have = 1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0011056-4BDE-4485-9522-1679CD838B8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Theorem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The number of comparisons performed by Algorithm BINARYSEARCH on a sorted array of size n is at most</a:t>
            </a:r>
          </a:p>
        </p:txBody>
      </p:sp>
      <p:graphicFrame>
        <p:nvGraphicFramePr>
          <p:cNvPr id="19461" name="Object 2"/>
          <p:cNvGraphicFramePr>
            <a:graphicFrameLocks noChangeAspect="1"/>
          </p:cNvGraphicFramePr>
          <p:nvPr/>
        </p:nvGraphicFramePr>
        <p:xfrm>
          <a:off x="5000625" y="3467100"/>
          <a:ext cx="16764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0" name="Equation" r:id="rId3" imgW="781151" imgH="228575" progId="Equation.3">
                  <p:embed/>
                </p:oleObj>
              </mc:Choice>
              <mc:Fallback>
                <p:oleObj name="Equation" r:id="rId3" imgW="781151" imgH="22857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5" y="3467100"/>
                        <a:ext cx="1676400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25CC7-8113-4ADF-A272-866946021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Sort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448EA89-4CBF-4C98-A26F-463AD0A770D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95300" y="2204865"/>
                <a:ext cx="8064500" cy="3738736"/>
              </a:xfrm>
            </p:spPr>
            <p:txBody>
              <a:bodyPr/>
              <a:lstStyle/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b="1" dirty="0">
                    <a:solidFill>
                      <a:prstClr val="black"/>
                    </a:solidFill>
                  </a:rPr>
                  <a:t>Algorithm: </a:t>
                </a:r>
                <a:r>
                  <a:rPr lang="en-US" sz="2400" b="1" i="1" dirty="0">
                    <a:solidFill>
                      <a:prstClr val="black"/>
                    </a:solidFill>
                  </a:rPr>
                  <a:t>SELECTIONSORT</a:t>
                </a:r>
                <a:endParaRPr lang="en-US" sz="2400" b="1" dirty="0">
                  <a:solidFill>
                    <a:prstClr val="black"/>
                  </a:solidFill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b="1" dirty="0">
                    <a:solidFill>
                      <a:prstClr val="black"/>
                    </a:solidFill>
                  </a:rPr>
                  <a:t>Input: </a:t>
                </a:r>
                <a:r>
                  <a:rPr lang="en-US" sz="2400" dirty="0">
                    <a:solidFill>
                      <a:prstClr val="black"/>
                    </a:solidFill>
                  </a:rPr>
                  <a:t>An array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A</a:t>
                </a:r>
                <a:r>
                  <a:rPr lang="en-US" sz="2400" dirty="0">
                    <a:solidFill>
                      <a:prstClr val="black"/>
                    </a:solidFill>
                  </a:rPr>
                  <a:t>[1..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n</a:t>
                </a:r>
                <a:r>
                  <a:rPr lang="en-US" sz="2400" dirty="0">
                    <a:solidFill>
                      <a:prstClr val="black"/>
                    </a:solidFill>
                  </a:rPr>
                  <a:t>] of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n </a:t>
                </a:r>
                <a:r>
                  <a:rPr lang="en-US" sz="2400" dirty="0">
                    <a:solidFill>
                      <a:prstClr val="black"/>
                    </a:solidFill>
                  </a:rPr>
                  <a:t>elements.</a:t>
                </a:r>
                <a:endParaRPr lang="en-US" sz="2400" b="1" dirty="0">
                  <a:solidFill>
                    <a:prstClr val="black"/>
                  </a:solidFill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b="1" dirty="0">
                    <a:solidFill>
                      <a:prstClr val="black"/>
                    </a:solidFill>
                  </a:rPr>
                  <a:t>Output: 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A</a:t>
                </a:r>
                <a:r>
                  <a:rPr lang="en-US" sz="2400" dirty="0">
                    <a:solidFill>
                      <a:prstClr val="black"/>
                    </a:solidFill>
                  </a:rPr>
                  <a:t>[1</a:t>
                </a:r>
                <a:r>
                  <a:rPr lang="en-US" sz="2400" i="1" dirty="0">
                    <a:solidFill>
                      <a:prstClr val="black"/>
                    </a:solidFill>
                  </a:rPr>
                  <a:t>..n</a:t>
                </a:r>
                <a:r>
                  <a:rPr lang="en-US" sz="2400" dirty="0">
                    <a:solidFill>
                      <a:prstClr val="black"/>
                    </a:solidFill>
                  </a:rPr>
                  <a:t>] sorted in nondecreasing order.</a:t>
                </a: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1.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for 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  <a:sym typeface="Symbol" panose="05050102010706020507" pitchFamily="18" charset="2"/>
                  </a:rPr>
                  <a:t>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1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to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n-1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2.  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k 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  <a:sym typeface="Symbol" panose="05050102010706020507" pitchFamily="18" charset="2"/>
                  </a:rPr>
                  <a:t>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3. 	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for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j 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  <a:sym typeface="Symbol" panose="05050102010706020507" pitchFamily="18" charset="2"/>
                  </a:rPr>
                  <a:t>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+ 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1 to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n</a:t>
                </a: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4. 	 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if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A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[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j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]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&gt; A[k]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5. 	    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k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  <a:sym typeface="Symbol" panose="05050102010706020507" pitchFamily="18" charset="2"/>
                  </a:rPr>
                  <a:t>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j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6.	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end for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8. 	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if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k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ourier New" panose="02070309020205020404" pitchFamily="49" charset="0"/>
                      </a:rPr>
                      <m:t>≠</m:t>
                    </m:r>
                  </m:oMath>
                </a14:m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 i</a:t>
                </a: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9.	 	interchange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A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[</a:t>
                </a:r>
                <a:r>
                  <a:rPr lang="en-US" sz="2400" i="1" dirty="0" err="1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i</a:t>
                </a: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] </a:t>
                </a:r>
                <a:r>
                  <a:rPr lang="en-US" sz="2400" i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and A[k]</a:t>
                </a:r>
                <a:endParaRPr lang="en-US" sz="2400" dirty="0">
                  <a:solidFill>
                    <a:prstClr val="black"/>
                  </a:solidFill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lvl="0" eaLnBrk="1" hangingPunct="1">
                  <a:lnSpc>
                    <a:spcPct val="80000"/>
                  </a:lnSpc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	10. </a:t>
                </a:r>
                <a:r>
                  <a:rPr lang="en-US" sz="2400" b="1" dirty="0">
                    <a:solidFill>
                      <a:prstClr val="black"/>
                    </a:solidFill>
                    <a:latin typeface="Courier New" panose="02070309020205020404" pitchFamily="49" charset="0"/>
                    <a:cs typeface="Courier New" panose="02070309020205020404" pitchFamily="49" charset="0"/>
                  </a:rPr>
                  <a:t>end for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448EA89-4CBF-4C98-A26F-463AD0A770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5300" y="2204865"/>
                <a:ext cx="8064500" cy="3738736"/>
              </a:xfrm>
              <a:blipFill>
                <a:blip r:embed="rId2"/>
                <a:stretch>
                  <a:fillRect l="-1134" t="-3263" b="-22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03B02-1AAE-4CCD-8F3B-35134DF25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436923"/>
      </p:ext>
    </p:extLst>
  </p:cSld>
  <p:clrMapOvr>
    <a:masterClrMapping/>
  </p:clrMapOvr>
  <p:transition>
    <p:split orient="vert"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6C879-5143-4035-9977-5529DA717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Selection Sort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7139F-4D5E-457C-A871-182F641CD0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element comparisons is</a:t>
            </a:r>
            <a:r>
              <a:rPr lang="en-US" u="sng" dirty="0"/>
              <a:t>	</a:t>
            </a:r>
          </a:p>
          <a:p>
            <a:pPr marL="0" indent="0">
              <a:buNone/>
            </a:pPr>
            <a:endParaRPr lang="en-US" u="sng" dirty="0"/>
          </a:p>
          <a:p>
            <a:r>
              <a:rPr lang="en-US" dirty="0"/>
              <a:t>The number of element assignments is</a:t>
            </a:r>
            <a:r>
              <a:rPr lang="en-US" u="sng" dirty="0"/>
              <a:t>	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7ADD6F-47BF-474F-AED4-F630AD459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21193"/>
      </p:ext>
    </p:extLst>
  </p:cSld>
  <p:clrMapOvr>
    <a:masterClrMapping/>
  </p:clrMapOvr>
  <p:transition>
    <p:split orient="vert"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D71C67-9C03-4D44-A9B9-FAF55A4094F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19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855663"/>
          </a:xfrm>
        </p:spPr>
        <p:txBody>
          <a:bodyPr/>
          <a:lstStyle/>
          <a:p>
            <a:pPr eaLnBrk="1" hangingPunct="1"/>
            <a:r>
              <a:rPr lang="en-US"/>
              <a:t>Insertion Sort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71688"/>
            <a:ext cx="8064500" cy="4429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Algorithm: </a:t>
            </a:r>
            <a:r>
              <a:rPr lang="en-US" sz="2400" b="1" i="1" dirty="0"/>
              <a:t>INSERTIONSORT</a:t>
            </a:r>
            <a:endParaRPr lang="en-US" sz="2400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Input: </a:t>
            </a:r>
            <a:r>
              <a:rPr lang="en-US" sz="2400" dirty="0"/>
              <a:t>An array </a:t>
            </a:r>
            <a:r>
              <a:rPr lang="en-US" sz="2400" i="1" dirty="0"/>
              <a:t>A</a:t>
            </a:r>
            <a:r>
              <a:rPr lang="en-US" sz="2400" dirty="0"/>
              <a:t>[1..</a:t>
            </a:r>
            <a:r>
              <a:rPr lang="en-US" sz="2400" i="1" dirty="0"/>
              <a:t>n</a:t>
            </a:r>
            <a:r>
              <a:rPr lang="en-US" sz="2400" dirty="0"/>
              <a:t>] of </a:t>
            </a:r>
            <a:r>
              <a:rPr lang="en-US" sz="2400" i="1" dirty="0"/>
              <a:t>n </a:t>
            </a:r>
            <a:r>
              <a:rPr lang="en-US" sz="2400" dirty="0"/>
              <a:t>elements.</a:t>
            </a:r>
            <a:endParaRPr lang="en-US" sz="2400" b="1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/>
              <a:t>Output: </a:t>
            </a:r>
            <a:r>
              <a:rPr lang="en-US" sz="2400" i="1" dirty="0"/>
              <a:t>A</a:t>
            </a:r>
            <a:r>
              <a:rPr lang="en-US" sz="2400" dirty="0"/>
              <a:t>[1</a:t>
            </a:r>
            <a:r>
              <a:rPr lang="en-US" sz="2400" i="1" dirty="0"/>
              <a:t>..n</a:t>
            </a:r>
            <a:r>
              <a:rPr lang="en-US" sz="2400" dirty="0"/>
              <a:t>] sorted in nondecreasing order.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1.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2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to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2.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x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3. 	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 -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4. 	 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while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&gt;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0)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&gt; x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5. 	 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+ 1]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6.	  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-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7. 	 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while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8. 	 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j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+ 1]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i="1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9.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end for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7D083A0-E24F-48FE-B15F-82A84E9DB85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714375"/>
            <a:ext cx="8501063" cy="1143000"/>
          </a:xfrm>
        </p:spPr>
        <p:txBody>
          <a:bodyPr/>
          <a:lstStyle/>
          <a:p>
            <a:pPr eaLnBrk="1" hangingPunct="1"/>
            <a:r>
              <a:rPr lang="en-US" sz="4000" dirty="0"/>
              <a:t>Basic Concepts in Algorithmic Analysis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212975"/>
            <a:ext cx="8064500" cy="35020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Outline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3" action="ppaction://hlinksldjump"/>
              </a:rPr>
              <a:t>Introduction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4" action="ppaction://hlinksldjump"/>
              </a:rPr>
              <a:t>Time Complexity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5" action="ppaction://hlinksldjump"/>
              </a:rPr>
              <a:t>Space Complexity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6" action="ppaction://hlinksldjump"/>
              </a:rPr>
              <a:t>Optimal Algorithms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7" action="ppaction://hlinksldjump"/>
              </a:rPr>
              <a:t>How to estimate the running time of an algorithm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8" action="ppaction://hlinksldjump"/>
              </a:rPr>
              <a:t>Worst Case Analysis and Average Case Analysis</a:t>
            </a:r>
            <a:endParaRPr lang="en-US" sz="2400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>
                <a:hlinkClick r:id="rId9" action="ppaction://hlinksldjump"/>
              </a:rPr>
              <a:t>Input Size and Problem Instance</a:t>
            </a:r>
            <a:endParaRPr lang="en-US" sz="2400" dirty="0"/>
          </a:p>
        </p:txBody>
      </p:sp>
    </p:spTree>
  </p:cSld>
  <p:clrMapOvr>
    <a:masterClrMapping/>
  </p:clrMapOvr>
  <p:transition>
    <p:split orient="vert"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8ED9CD8-D6BB-4F13-9358-0447121422B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Insertion Sort Example</a:t>
            </a: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60198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61563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39624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40989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53340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3" name="Text Box 8"/>
          <p:cNvSpPr txBox="1">
            <a:spLocks noChangeArrowheads="1"/>
          </p:cNvSpPr>
          <p:nvPr/>
        </p:nvSpPr>
        <p:spPr bwMode="auto">
          <a:xfrm>
            <a:off x="54705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32766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5" name="Text Box 10"/>
          <p:cNvSpPr txBox="1">
            <a:spLocks noChangeArrowheads="1"/>
          </p:cNvSpPr>
          <p:nvPr/>
        </p:nvSpPr>
        <p:spPr bwMode="auto">
          <a:xfrm>
            <a:off x="34131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46482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1517" name="Text Box 12"/>
          <p:cNvSpPr txBox="1">
            <a:spLocks noChangeArrowheads="1"/>
          </p:cNvSpPr>
          <p:nvPr/>
        </p:nvSpPr>
        <p:spPr bwMode="auto">
          <a:xfrm>
            <a:off x="47847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6DAAC68-5694-4070-91D7-74E9DF2917A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Insertion Sort Example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0198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1563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39624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40989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53340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7" name="Text Box 11"/>
          <p:cNvSpPr txBox="1">
            <a:spLocks noChangeArrowheads="1"/>
          </p:cNvSpPr>
          <p:nvPr/>
        </p:nvSpPr>
        <p:spPr bwMode="auto">
          <a:xfrm>
            <a:off x="54705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2766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39" name="Text Box 14"/>
          <p:cNvSpPr txBox="1">
            <a:spLocks noChangeArrowheads="1"/>
          </p:cNvSpPr>
          <p:nvPr/>
        </p:nvSpPr>
        <p:spPr bwMode="auto">
          <a:xfrm>
            <a:off x="34131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22540" name="Rectangle 16"/>
          <p:cNvSpPr>
            <a:spLocks noChangeArrowheads="1"/>
          </p:cNvSpPr>
          <p:nvPr/>
        </p:nvSpPr>
        <p:spPr bwMode="auto">
          <a:xfrm>
            <a:off x="4648200" y="1508125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22541" name="Text Box 17"/>
          <p:cNvSpPr txBox="1">
            <a:spLocks noChangeArrowheads="1"/>
          </p:cNvSpPr>
          <p:nvPr/>
        </p:nvSpPr>
        <p:spPr bwMode="auto">
          <a:xfrm>
            <a:off x="4784725" y="1530350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22542" name="Text Box 18"/>
          <p:cNvSpPr txBox="1">
            <a:spLocks noChangeArrowheads="1"/>
          </p:cNvSpPr>
          <p:nvPr/>
        </p:nvSpPr>
        <p:spPr bwMode="auto">
          <a:xfrm>
            <a:off x="974725" y="1492250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x=2</a:t>
            </a: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auto">
          <a:xfrm>
            <a:off x="60198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3" name="Text Box 21"/>
          <p:cNvSpPr txBox="1">
            <a:spLocks noChangeArrowheads="1"/>
          </p:cNvSpPr>
          <p:nvPr/>
        </p:nvSpPr>
        <p:spPr bwMode="auto">
          <a:xfrm>
            <a:off x="61563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35" name="Rectangle 23"/>
          <p:cNvSpPr>
            <a:spLocks noChangeArrowheads="1"/>
          </p:cNvSpPr>
          <p:nvPr/>
        </p:nvSpPr>
        <p:spPr bwMode="auto">
          <a:xfrm>
            <a:off x="39624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6" name="Text Box 24"/>
          <p:cNvSpPr txBox="1">
            <a:spLocks noChangeArrowheads="1"/>
          </p:cNvSpPr>
          <p:nvPr/>
        </p:nvSpPr>
        <p:spPr bwMode="auto">
          <a:xfrm>
            <a:off x="40989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38" name="Rectangle 26"/>
          <p:cNvSpPr>
            <a:spLocks noChangeArrowheads="1"/>
          </p:cNvSpPr>
          <p:nvPr/>
        </p:nvSpPr>
        <p:spPr bwMode="auto">
          <a:xfrm>
            <a:off x="53340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39" name="Text Box 27"/>
          <p:cNvSpPr txBox="1">
            <a:spLocks noChangeArrowheads="1"/>
          </p:cNvSpPr>
          <p:nvPr/>
        </p:nvSpPr>
        <p:spPr bwMode="auto">
          <a:xfrm>
            <a:off x="54705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41" name="Rectangle 29"/>
          <p:cNvSpPr>
            <a:spLocks noChangeArrowheads="1"/>
          </p:cNvSpPr>
          <p:nvPr/>
        </p:nvSpPr>
        <p:spPr bwMode="auto">
          <a:xfrm>
            <a:off x="32766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2" name="Text Box 30"/>
          <p:cNvSpPr txBox="1">
            <a:spLocks noChangeArrowheads="1"/>
          </p:cNvSpPr>
          <p:nvPr/>
        </p:nvSpPr>
        <p:spPr bwMode="auto">
          <a:xfrm>
            <a:off x="3355975" y="2608263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44" name="Rectangle 32"/>
          <p:cNvSpPr>
            <a:spLocks noChangeArrowheads="1"/>
          </p:cNvSpPr>
          <p:nvPr/>
        </p:nvSpPr>
        <p:spPr bwMode="auto">
          <a:xfrm>
            <a:off x="4648200" y="25860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5" name="Text Box 33"/>
          <p:cNvSpPr txBox="1">
            <a:spLocks noChangeArrowheads="1"/>
          </p:cNvSpPr>
          <p:nvPr/>
        </p:nvSpPr>
        <p:spPr bwMode="auto">
          <a:xfrm>
            <a:off x="4784725" y="26082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46" name="Text Box 34"/>
          <p:cNvSpPr txBox="1">
            <a:spLocks noChangeArrowheads="1"/>
          </p:cNvSpPr>
          <p:nvPr/>
        </p:nvSpPr>
        <p:spPr bwMode="auto">
          <a:xfrm>
            <a:off x="990600" y="2554288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x=9</a:t>
            </a:r>
          </a:p>
        </p:txBody>
      </p:sp>
      <p:sp>
        <p:nvSpPr>
          <p:cNvPr id="141347" name="Rectangle 35"/>
          <p:cNvSpPr>
            <a:spLocks noChangeArrowheads="1"/>
          </p:cNvSpPr>
          <p:nvPr/>
        </p:nvSpPr>
        <p:spPr bwMode="auto">
          <a:xfrm>
            <a:off x="60198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48" name="Text Box 36"/>
          <p:cNvSpPr txBox="1">
            <a:spLocks noChangeArrowheads="1"/>
          </p:cNvSpPr>
          <p:nvPr/>
        </p:nvSpPr>
        <p:spPr bwMode="auto">
          <a:xfrm>
            <a:off x="61563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49" name="Rectangle 37"/>
          <p:cNvSpPr>
            <a:spLocks noChangeArrowheads="1"/>
          </p:cNvSpPr>
          <p:nvPr/>
        </p:nvSpPr>
        <p:spPr bwMode="auto">
          <a:xfrm>
            <a:off x="39624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0" name="Text Box 38"/>
          <p:cNvSpPr txBox="1">
            <a:spLocks noChangeArrowheads="1"/>
          </p:cNvSpPr>
          <p:nvPr/>
        </p:nvSpPr>
        <p:spPr bwMode="auto">
          <a:xfrm>
            <a:off x="40989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51" name="Rectangle 39"/>
          <p:cNvSpPr>
            <a:spLocks noChangeArrowheads="1"/>
          </p:cNvSpPr>
          <p:nvPr/>
        </p:nvSpPr>
        <p:spPr bwMode="auto">
          <a:xfrm>
            <a:off x="53340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2" name="Text Box 40"/>
          <p:cNvSpPr txBox="1">
            <a:spLocks noChangeArrowheads="1"/>
          </p:cNvSpPr>
          <p:nvPr/>
        </p:nvSpPr>
        <p:spPr bwMode="auto">
          <a:xfrm>
            <a:off x="54705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53" name="Rectangle 41"/>
          <p:cNvSpPr>
            <a:spLocks noChangeArrowheads="1"/>
          </p:cNvSpPr>
          <p:nvPr/>
        </p:nvSpPr>
        <p:spPr bwMode="auto">
          <a:xfrm>
            <a:off x="32766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4" name="Text Box 42"/>
          <p:cNvSpPr txBox="1">
            <a:spLocks noChangeArrowheads="1"/>
          </p:cNvSpPr>
          <p:nvPr/>
        </p:nvSpPr>
        <p:spPr bwMode="auto">
          <a:xfrm>
            <a:off x="3355975" y="3687763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55" name="Rectangle 43"/>
          <p:cNvSpPr>
            <a:spLocks noChangeArrowheads="1"/>
          </p:cNvSpPr>
          <p:nvPr/>
        </p:nvSpPr>
        <p:spPr bwMode="auto">
          <a:xfrm>
            <a:off x="4648200" y="3665538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6" name="Text Box 44"/>
          <p:cNvSpPr txBox="1">
            <a:spLocks noChangeArrowheads="1"/>
          </p:cNvSpPr>
          <p:nvPr/>
        </p:nvSpPr>
        <p:spPr bwMode="auto">
          <a:xfrm>
            <a:off x="4784725" y="3687763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57" name="Text Box 45"/>
          <p:cNvSpPr txBox="1">
            <a:spLocks noChangeArrowheads="1"/>
          </p:cNvSpPr>
          <p:nvPr/>
        </p:nvSpPr>
        <p:spPr bwMode="auto">
          <a:xfrm>
            <a:off x="990600" y="3633788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x=8</a:t>
            </a:r>
          </a:p>
        </p:txBody>
      </p:sp>
      <p:sp>
        <p:nvSpPr>
          <p:cNvPr id="141358" name="Rectangle 46"/>
          <p:cNvSpPr>
            <a:spLocks noChangeArrowheads="1"/>
          </p:cNvSpPr>
          <p:nvPr/>
        </p:nvSpPr>
        <p:spPr bwMode="auto">
          <a:xfrm>
            <a:off x="60198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59" name="Text Box 47"/>
          <p:cNvSpPr txBox="1">
            <a:spLocks noChangeArrowheads="1"/>
          </p:cNvSpPr>
          <p:nvPr/>
        </p:nvSpPr>
        <p:spPr bwMode="auto">
          <a:xfrm>
            <a:off x="61563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60" name="Rectangle 48"/>
          <p:cNvSpPr>
            <a:spLocks noChangeArrowheads="1"/>
          </p:cNvSpPr>
          <p:nvPr/>
        </p:nvSpPr>
        <p:spPr bwMode="auto">
          <a:xfrm>
            <a:off x="39624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1" name="Text Box 49"/>
          <p:cNvSpPr txBox="1">
            <a:spLocks noChangeArrowheads="1"/>
          </p:cNvSpPr>
          <p:nvPr/>
        </p:nvSpPr>
        <p:spPr bwMode="auto">
          <a:xfrm>
            <a:off x="40989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1362" name="Rectangle 50"/>
          <p:cNvSpPr>
            <a:spLocks noChangeArrowheads="1"/>
          </p:cNvSpPr>
          <p:nvPr/>
        </p:nvSpPr>
        <p:spPr bwMode="auto">
          <a:xfrm>
            <a:off x="53340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3" name="Text Box 51"/>
          <p:cNvSpPr txBox="1">
            <a:spLocks noChangeArrowheads="1"/>
          </p:cNvSpPr>
          <p:nvPr/>
        </p:nvSpPr>
        <p:spPr bwMode="auto">
          <a:xfrm>
            <a:off x="54705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64" name="Rectangle 52"/>
          <p:cNvSpPr>
            <a:spLocks noChangeArrowheads="1"/>
          </p:cNvSpPr>
          <p:nvPr/>
        </p:nvSpPr>
        <p:spPr bwMode="auto">
          <a:xfrm>
            <a:off x="32766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5" name="Text Box 53"/>
          <p:cNvSpPr txBox="1">
            <a:spLocks noChangeArrowheads="1"/>
          </p:cNvSpPr>
          <p:nvPr/>
        </p:nvSpPr>
        <p:spPr bwMode="auto">
          <a:xfrm>
            <a:off x="3355975" y="4765675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66" name="Rectangle 54"/>
          <p:cNvSpPr>
            <a:spLocks noChangeArrowheads="1"/>
          </p:cNvSpPr>
          <p:nvPr/>
        </p:nvSpPr>
        <p:spPr bwMode="auto">
          <a:xfrm>
            <a:off x="4648200" y="474345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67" name="Text Box 55"/>
          <p:cNvSpPr txBox="1">
            <a:spLocks noChangeArrowheads="1"/>
          </p:cNvSpPr>
          <p:nvPr/>
        </p:nvSpPr>
        <p:spPr bwMode="auto">
          <a:xfrm>
            <a:off x="4784725" y="476567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68" name="Text Box 56"/>
          <p:cNvSpPr txBox="1">
            <a:spLocks noChangeArrowheads="1"/>
          </p:cNvSpPr>
          <p:nvPr/>
        </p:nvSpPr>
        <p:spPr bwMode="auto">
          <a:xfrm>
            <a:off x="990600" y="4711700"/>
            <a:ext cx="898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x=4</a:t>
            </a:r>
          </a:p>
        </p:txBody>
      </p:sp>
      <p:sp>
        <p:nvSpPr>
          <p:cNvPr id="141369" name="Rectangle 57"/>
          <p:cNvSpPr>
            <a:spLocks noChangeArrowheads="1"/>
          </p:cNvSpPr>
          <p:nvPr/>
        </p:nvSpPr>
        <p:spPr bwMode="auto">
          <a:xfrm>
            <a:off x="60198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0" name="Text Box 58"/>
          <p:cNvSpPr txBox="1">
            <a:spLocks noChangeArrowheads="1"/>
          </p:cNvSpPr>
          <p:nvPr/>
        </p:nvSpPr>
        <p:spPr bwMode="auto">
          <a:xfrm>
            <a:off x="61563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141371" name="Rectangle 59"/>
          <p:cNvSpPr>
            <a:spLocks noChangeArrowheads="1"/>
          </p:cNvSpPr>
          <p:nvPr/>
        </p:nvSpPr>
        <p:spPr bwMode="auto">
          <a:xfrm>
            <a:off x="39624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2" name="Text Box 60"/>
          <p:cNvSpPr txBox="1">
            <a:spLocks noChangeArrowheads="1"/>
          </p:cNvSpPr>
          <p:nvPr/>
        </p:nvSpPr>
        <p:spPr bwMode="auto">
          <a:xfrm>
            <a:off x="40989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1373" name="Rectangle 61"/>
          <p:cNvSpPr>
            <a:spLocks noChangeArrowheads="1"/>
          </p:cNvSpPr>
          <p:nvPr/>
        </p:nvSpPr>
        <p:spPr bwMode="auto">
          <a:xfrm>
            <a:off x="53340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4" name="Text Box 62"/>
          <p:cNvSpPr txBox="1">
            <a:spLocks noChangeArrowheads="1"/>
          </p:cNvSpPr>
          <p:nvPr/>
        </p:nvSpPr>
        <p:spPr bwMode="auto">
          <a:xfrm>
            <a:off x="54705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41375" name="Rectangle 63"/>
          <p:cNvSpPr>
            <a:spLocks noChangeArrowheads="1"/>
          </p:cNvSpPr>
          <p:nvPr/>
        </p:nvSpPr>
        <p:spPr bwMode="auto">
          <a:xfrm>
            <a:off x="32766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6" name="Text Box 64"/>
          <p:cNvSpPr txBox="1">
            <a:spLocks noChangeArrowheads="1"/>
          </p:cNvSpPr>
          <p:nvPr/>
        </p:nvSpPr>
        <p:spPr bwMode="auto">
          <a:xfrm>
            <a:off x="3355975" y="5813425"/>
            <a:ext cx="527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 2</a:t>
            </a:r>
          </a:p>
        </p:txBody>
      </p:sp>
      <p:sp>
        <p:nvSpPr>
          <p:cNvPr id="141377" name="Rectangle 65"/>
          <p:cNvSpPr>
            <a:spLocks noChangeArrowheads="1"/>
          </p:cNvSpPr>
          <p:nvPr/>
        </p:nvSpPr>
        <p:spPr bwMode="auto">
          <a:xfrm>
            <a:off x="4648200" y="5791200"/>
            <a:ext cx="685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141378" name="Text Box 66"/>
          <p:cNvSpPr txBox="1">
            <a:spLocks noChangeArrowheads="1"/>
          </p:cNvSpPr>
          <p:nvPr/>
        </p:nvSpPr>
        <p:spPr bwMode="auto">
          <a:xfrm>
            <a:off x="4784725" y="5813425"/>
            <a:ext cx="41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5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2" grpId="0" animBg="1"/>
      <p:bldP spid="141333" grpId="0"/>
      <p:bldP spid="141335" grpId="0" animBg="1"/>
      <p:bldP spid="141336" grpId="0"/>
      <p:bldP spid="141338" grpId="0" animBg="1"/>
      <p:bldP spid="141339" grpId="0"/>
      <p:bldP spid="141341" grpId="0" animBg="1"/>
      <p:bldP spid="141342" grpId="0"/>
      <p:bldP spid="141344" grpId="0" animBg="1"/>
      <p:bldP spid="141345" grpId="0"/>
      <p:bldP spid="141346" grpId="0"/>
      <p:bldP spid="141347" grpId="0" animBg="1"/>
      <p:bldP spid="141348" grpId="0"/>
      <p:bldP spid="141349" grpId="0" animBg="1"/>
      <p:bldP spid="141350" grpId="0"/>
      <p:bldP spid="141351" grpId="0" animBg="1"/>
      <p:bldP spid="141352" grpId="0"/>
      <p:bldP spid="141353" grpId="0" animBg="1"/>
      <p:bldP spid="141354" grpId="0"/>
      <p:bldP spid="141355" grpId="0" animBg="1"/>
      <p:bldP spid="141356" grpId="0"/>
      <p:bldP spid="141357" grpId="0"/>
      <p:bldP spid="141358" grpId="0" animBg="1"/>
      <p:bldP spid="141359" grpId="0"/>
      <p:bldP spid="141360" grpId="0" animBg="1"/>
      <p:bldP spid="141361" grpId="0"/>
      <p:bldP spid="141362" grpId="0" animBg="1"/>
      <p:bldP spid="141363" grpId="0"/>
      <p:bldP spid="141364" grpId="0" animBg="1"/>
      <p:bldP spid="141365" grpId="0"/>
      <p:bldP spid="141366" grpId="0" animBg="1"/>
      <p:bldP spid="141367" grpId="0"/>
      <p:bldP spid="141368" grpId="0"/>
      <p:bldP spid="141369" grpId="0" animBg="1"/>
      <p:bldP spid="141370" grpId="0"/>
      <p:bldP spid="141371" grpId="0" animBg="1"/>
      <p:bldP spid="141372" grpId="0"/>
      <p:bldP spid="141373" grpId="0" animBg="1"/>
      <p:bldP spid="141374" grpId="0"/>
      <p:bldP spid="141375" grpId="0" animBg="1"/>
      <p:bldP spid="141376" grpId="0"/>
      <p:bldP spid="141377" grpId="0" animBg="1"/>
      <p:bldP spid="1413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25CDC5E-FD6E-4DE8-9FC3-3C1EECE85B2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Analyzing Insertion Sort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62150"/>
            <a:ext cx="8429625" cy="4467225"/>
          </a:xfrm>
        </p:spPr>
        <p:txBody>
          <a:bodyPr/>
          <a:lstStyle/>
          <a:p>
            <a:pPr eaLnBrk="1" hangingPunct="1"/>
            <a:r>
              <a:rPr lang="en-US"/>
              <a:t>The minimum number of element comparisons is</a:t>
            </a:r>
            <a:r>
              <a:rPr lang="en-US" u="sng"/>
              <a:t>		</a:t>
            </a:r>
            <a:r>
              <a:rPr lang="en-US"/>
              <a:t>which occurs when</a:t>
            </a:r>
            <a:r>
              <a:rPr lang="en-US" u="sng"/>
              <a:t>			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The maximum number of element comparisons is</a:t>
            </a:r>
            <a:r>
              <a:rPr lang="en-US" u="sng"/>
              <a:t>		</a:t>
            </a:r>
            <a:r>
              <a:rPr lang="en-US"/>
              <a:t>which occurs when</a:t>
            </a:r>
            <a:r>
              <a:rPr lang="en-US" u="sng"/>
              <a:t>			</a:t>
            </a:r>
            <a:endParaRPr lang="en-US"/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The number of element assignments is</a:t>
            </a:r>
            <a:r>
              <a:rPr lang="en-US" u="sng"/>
              <a:t>		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0703909-3679-4FA4-9DB8-49435F0B7F7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23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Analyzing Insertion Sort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1962150"/>
            <a:ext cx="8429625" cy="44672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The minimum number of element comparisons is</a:t>
            </a:r>
            <a:r>
              <a:rPr lang="en-US" u="sng" dirty="0"/>
              <a:t> n-1 </a:t>
            </a:r>
            <a:r>
              <a:rPr lang="en-US" dirty="0"/>
              <a:t>which occurs when </a:t>
            </a:r>
            <a:r>
              <a:rPr lang="en-US" u="sng" dirty="0"/>
              <a:t>the array is sorted</a:t>
            </a:r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The maximum number of element comparisons is</a:t>
            </a:r>
            <a:r>
              <a:rPr lang="en-US" u="sng" dirty="0"/>
              <a:t> (n-1)n/2 </a:t>
            </a:r>
            <a:r>
              <a:rPr lang="en-US" dirty="0"/>
              <a:t>which occurs when</a:t>
            </a:r>
            <a:r>
              <a:rPr lang="en-US" u="sng" dirty="0"/>
              <a:t> the array is sorted in reverse order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The number of element assignments is</a:t>
            </a:r>
            <a:r>
              <a:rPr lang="en-US" u="sng" dirty="0"/>
              <a:t> the number of element comparisons + n – 1.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title"/>
          </p:nvPr>
        </p:nvSpPr>
        <p:spPr>
          <a:xfrm>
            <a:off x="447807" y="796926"/>
            <a:ext cx="8077200" cy="1143000"/>
          </a:xfrm>
        </p:spPr>
        <p:txBody>
          <a:bodyPr/>
          <a:lstStyle/>
          <a:p>
            <a:r>
              <a:rPr lang="en-US" dirty="0"/>
              <a:t>Merging Two Sorted Lists</a:t>
            </a:r>
          </a:p>
        </p:txBody>
      </p:sp>
      <p:graphicFrame>
        <p:nvGraphicFramePr>
          <p:cNvPr id="111657" name="Group 4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299314"/>
              </p:ext>
            </p:extLst>
          </p:nvPr>
        </p:nvGraphicFramePr>
        <p:xfrm>
          <a:off x="5076056" y="4365463"/>
          <a:ext cx="2784804" cy="711572"/>
        </p:xfrm>
        <a:graphic>
          <a:graphicData uri="http://schemas.openxmlformats.org/drawingml/2006/table">
            <a:tbl>
              <a:tblPr/>
              <a:tblGrid>
                <a:gridCol w="69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15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0694-AFB3-4761-9052-C1A1AFE8098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7807" y="1900957"/>
            <a:ext cx="8229600" cy="1981200"/>
          </a:xfrm>
        </p:spPr>
        <p:txBody>
          <a:bodyPr/>
          <a:lstStyle/>
          <a:p>
            <a:r>
              <a:rPr lang="en-US" sz="2800" dirty="0"/>
              <a:t>Problem Description: Given two lists (arrays) that are sorted in non-decreasing order, we need to </a:t>
            </a:r>
            <a:r>
              <a:rPr lang="en-US" sz="2800" b="1" i="1" dirty="0"/>
              <a:t>merge </a:t>
            </a:r>
            <a:r>
              <a:rPr lang="en-US" sz="2800" dirty="0"/>
              <a:t>them into one list sorted in non-decreasing order.</a:t>
            </a:r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11686" name="Group 70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51470530"/>
              </p:ext>
            </p:extLst>
          </p:nvPr>
        </p:nvGraphicFramePr>
        <p:xfrm>
          <a:off x="1510970" y="4365104"/>
          <a:ext cx="3467100" cy="685800"/>
        </p:xfrm>
        <a:graphic>
          <a:graphicData uri="http://schemas.openxmlformats.org/drawingml/2006/table">
            <a:tbl>
              <a:tblPr/>
              <a:tblGrid>
                <a:gridCol w="69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3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7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1687" name="Text Box 71"/>
          <p:cNvSpPr txBox="1">
            <a:spLocks noChangeArrowheads="1"/>
          </p:cNvSpPr>
          <p:nvPr/>
        </p:nvSpPr>
        <p:spPr bwMode="auto">
          <a:xfrm>
            <a:off x="905145" y="3717032"/>
            <a:ext cx="935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/>
              <a:t>Input</a:t>
            </a:r>
          </a:p>
        </p:txBody>
      </p:sp>
      <p:sp>
        <p:nvSpPr>
          <p:cNvPr id="111688" name="Text Box 72"/>
          <p:cNvSpPr txBox="1">
            <a:spLocks noChangeArrowheads="1"/>
          </p:cNvSpPr>
          <p:nvPr/>
        </p:nvSpPr>
        <p:spPr bwMode="auto">
          <a:xfrm>
            <a:off x="925183" y="5301208"/>
            <a:ext cx="1171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/>
              <a:t>Output</a:t>
            </a:r>
          </a:p>
        </p:txBody>
      </p:sp>
      <p:graphicFrame>
        <p:nvGraphicFramePr>
          <p:cNvPr id="111712" name="Group 96"/>
          <p:cNvGraphicFramePr>
            <a:graphicFrameLocks noGrp="1"/>
          </p:cNvGraphicFramePr>
          <p:nvPr/>
        </p:nvGraphicFramePr>
        <p:xfrm>
          <a:off x="1676400" y="5969000"/>
          <a:ext cx="6096000" cy="660400"/>
        </p:xfrm>
        <a:graphic>
          <a:graphicData uri="http://schemas.openxmlformats.org/drawingml/2006/table">
            <a:tbl>
              <a:tblPr/>
              <a:tblGrid>
                <a:gridCol w="67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6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846087"/>
      </p:ext>
    </p:extLst>
  </p:cSld>
  <p:clrMapOvr>
    <a:masterClrMapping/>
  </p:clrMapOvr>
  <p:transition>
    <p:split orient="vert"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556320" y="908720"/>
            <a:ext cx="8077200" cy="1143000"/>
          </a:xfrm>
        </p:spPr>
        <p:txBody>
          <a:bodyPr/>
          <a:lstStyle/>
          <a:p>
            <a:r>
              <a:rPr lang="en-US" dirty="0"/>
              <a:t>Algorithm MERGE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794672"/>
            <a:ext cx="86868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Algorithm: MERGE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Input: An array </a:t>
            </a:r>
            <a:r>
              <a:rPr lang="en-US" i="1" dirty="0"/>
              <a:t>A</a:t>
            </a:r>
            <a:r>
              <a:rPr lang="en-US" dirty="0"/>
              <a:t>[1..</a:t>
            </a:r>
            <a:r>
              <a:rPr lang="en-US" i="1" dirty="0"/>
              <a:t>m</a:t>
            </a:r>
            <a:r>
              <a:rPr lang="en-US" dirty="0"/>
              <a:t>] of elements and three indices </a:t>
            </a:r>
            <a:r>
              <a:rPr lang="en-US" i="1" dirty="0"/>
              <a:t>p, q </a:t>
            </a:r>
            <a:r>
              <a:rPr lang="en-US" dirty="0"/>
              <a:t>and </a:t>
            </a:r>
            <a:r>
              <a:rPr lang="en-US" i="1" dirty="0"/>
              <a:t>r</a:t>
            </a:r>
            <a:r>
              <a:rPr lang="en-US" dirty="0"/>
              <a:t>, with 1 ≤ </a:t>
            </a:r>
            <a:r>
              <a:rPr lang="en-US" i="1" dirty="0"/>
              <a:t>p </a:t>
            </a:r>
            <a:r>
              <a:rPr lang="en-US" dirty="0"/>
              <a:t>≤ </a:t>
            </a:r>
            <a:r>
              <a:rPr lang="en-US" i="1" dirty="0"/>
              <a:t>q &lt;r </a:t>
            </a:r>
            <a:r>
              <a:rPr lang="en-US" dirty="0"/>
              <a:t>≤ </a:t>
            </a:r>
            <a:r>
              <a:rPr lang="en-US" i="1" dirty="0"/>
              <a:t>m</a:t>
            </a:r>
            <a:r>
              <a:rPr lang="en-US" dirty="0"/>
              <a:t>, such that both the </a:t>
            </a:r>
            <a:r>
              <a:rPr lang="en-US" dirty="0" err="1"/>
              <a:t>subarrays</a:t>
            </a:r>
            <a:r>
              <a:rPr lang="en-US" dirty="0"/>
              <a:t>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 err="1"/>
              <a:t>p..q</a:t>
            </a:r>
            <a:r>
              <a:rPr lang="en-US" dirty="0"/>
              <a:t>] and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/>
              <a:t>q </a:t>
            </a:r>
            <a:r>
              <a:rPr lang="en-US" dirty="0"/>
              <a:t>+ 1</a:t>
            </a:r>
            <a:r>
              <a:rPr lang="en-US" i="1" dirty="0"/>
              <a:t>..r</a:t>
            </a:r>
            <a:r>
              <a:rPr lang="en-US" dirty="0"/>
              <a:t>] are sorted individually in </a:t>
            </a:r>
            <a:r>
              <a:rPr lang="en-US" dirty="0" err="1"/>
              <a:t>nondecreasing</a:t>
            </a:r>
            <a:r>
              <a:rPr lang="en-US" dirty="0"/>
              <a:t> order.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Output: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 err="1"/>
              <a:t>p..r</a:t>
            </a:r>
            <a:r>
              <a:rPr lang="en-US" dirty="0"/>
              <a:t>] contains the result of merging the two </a:t>
            </a:r>
            <a:r>
              <a:rPr lang="en-US" dirty="0" err="1"/>
              <a:t>subarrays</a:t>
            </a:r>
            <a:r>
              <a:rPr lang="en-US" dirty="0"/>
              <a:t>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 err="1"/>
              <a:t>p..q</a:t>
            </a:r>
            <a:r>
              <a:rPr lang="en-US" dirty="0"/>
              <a:t>] and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/>
              <a:t>q </a:t>
            </a:r>
            <a:r>
              <a:rPr lang="en-US" dirty="0"/>
              <a:t>+ 1..</a:t>
            </a:r>
            <a:r>
              <a:rPr lang="en-US" i="1" dirty="0"/>
              <a:t>r</a:t>
            </a:r>
            <a:r>
              <a:rPr lang="en-US" dirty="0"/>
              <a:t>].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Comment: </a:t>
            </a:r>
            <a:r>
              <a:rPr lang="en-US" i="1" dirty="0"/>
              <a:t>B[</a:t>
            </a:r>
            <a:r>
              <a:rPr lang="en-US" i="1" dirty="0" err="1"/>
              <a:t>p..r</a:t>
            </a:r>
            <a:r>
              <a:rPr lang="en-US" i="1" dirty="0"/>
              <a:t>]</a:t>
            </a:r>
            <a:r>
              <a:rPr lang="en-US" dirty="0"/>
              <a:t> is an auxiliary array.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7369"/>
      </p:ext>
    </p:extLst>
  </p:cSld>
  <p:clrMapOvr>
    <a:masterClrMapping/>
  </p:clrMapOvr>
  <p:transition>
    <p:split orient="vert"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473075" y="980728"/>
            <a:ext cx="8077200" cy="1143000"/>
          </a:xfrm>
        </p:spPr>
        <p:txBody>
          <a:bodyPr/>
          <a:lstStyle/>
          <a:p>
            <a:r>
              <a:rPr lang="en-US" dirty="0"/>
              <a:t>Algorithm MERGE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485775" y="1916832"/>
            <a:ext cx="8064500" cy="451824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1.   </a:t>
            </a:r>
            <a:r>
              <a:rPr lang="en-US" sz="2400" i="1" dirty="0"/>
              <a:t>s </a:t>
            </a:r>
            <a:r>
              <a:rPr lang="en-US" sz="2400" dirty="0"/>
              <a:t>← </a:t>
            </a:r>
            <a:r>
              <a:rPr lang="en-US" sz="2400" i="1" dirty="0"/>
              <a:t>p</a:t>
            </a:r>
            <a:r>
              <a:rPr lang="en-US" sz="2400" dirty="0"/>
              <a:t>; </a:t>
            </a:r>
            <a:r>
              <a:rPr lang="en-US" sz="2400" i="1" dirty="0"/>
              <a:t>t </a:t>
            </a:r>
            <a:r>
              <a:rPr lang="en-US" sz="2400" dirty="0"/>
              <a:t>← </a:t>
            </a:r>
            <a:r>
              <a:rPr lang="en-US" sz="2400" i="1" dirty="0"/>
              <a:t>q </a:t>
            </a:r>
            <a:r>
              <a:rPr lang="en-US" sz="2400" dirty="0"/>
              <a:t>+ 1; </a:t>
            </a:r>
            <a:r>
              <a:rPr lang="en-US" sz="2400" i="1" dirty="0"/>
              <a:t>k </a:t>
            </a:r>
            <a:r>
              <a:rPr lang="en-US" sz="2400" dirty="0"/>
              <a:t>← </a:t>
            </a:r>
            <a:r>
              <a:rPr lang="en-US" sz="2400" i="1" dirty="0"/>
              <a:t>p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2.   while </a:t>
            </a:r>
            <a:r>
              <a:rPr lang="en-US" sz="2400" i="1" dirty="0"/>
              <a:t>s </a:t>
            </a:r>
            <a:r>
              <a:rPr lang="en-US" sz="2400" dirty="0"/>
              <a:t>≤  </a:t>
            </a:r>
            <a:r>
              <a:rPr lang="en-US" sz="2400" i="1" dirty="0"/>
              <a:t>q </a:t>
            </a:r>
            <a:r>
              <a:rPr lang="en-US" sz="2400" dirty="0"/>
              <a:t>and </a:t>
            </a:r>
            <a:r>
              <a:rPr lang="en-US" sz="2400" i="1" dirty="0"/>
              <a:t>t </a:t>
            </a:r>
            <a:r>
              <a:rPr lang="en-US" sz="2400" dirty="0"/>
              <a:t>≤  </a:t>
            </a:r>
            <a:r>
              <a:rPr lang="en-US" sz="2400" i="1" dirty="0"/>
              <a:t>r</a:t>
            </a: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3. 	  if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s</a:t>
            </a:r>
            <a:r>
              <a:rPr lang="en-US" sz="2400" dirty="0"/>
              <a:t>] ≤ 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t</a:t>
            </a:r>
            <a:r>
              <a:rPr lang="en-US" sz="2400" dirty="0"/>
              <a:t>] then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4. 	    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/>
              <a:t>k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s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5. 	     </a:t>
            </a:r>
            <a:r>
              <a:rPr lang="en-US" sz="2400" i="1" dirty="0"/>
              <a:t>s </a:t>
            </a:r>
            <a:r>
              <a:rPr lang="en-US" sz="2400" dirty="0"/>
              <a:t>← </a:t>
            </a:r>
            <a:r>
              <a:rPr lang="en-US" sz="2400" i="1" dirty="0"/>
              <a:t>s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6.	  else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7. 	    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/>
              <a:t>k</a:t>
            </a:r>
            <a:r>
              <a:rPr lang="en-US" sz="2400" dirty="0"/>
              <a:t>] ←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/>
              <a:t>t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8. 	     </a:t>
            </a:r>
            <a:r>
              <a:rPr lang="en-US" sz="2400" i="1" dirty="0"/>
              <a:t>t </a:t>
            </a:r>
            <a:r>
              <a:rPr lang="en-US" sz="2400" dirty="0"/>
              <a:t>← </a:t>
            </a:r>
            <a:r>
              <a:rPr lang="en-US" sz="2400" i="1" dirty="0"/>
              <a:t>t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9.    end if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10.   </a:t>
            </a:r>
            <a:r>
              <a:rPr lang="en-US" sz="2400" i="1" dirty="0"/>
              <a:t>k </a:t>
            </a:r>
            <a:r>
              <a:rPr lang="en-US" sz="2400" dirty="0"/>
              <a:t>← </a:t>
            </a:r>
            <a:r>
              <a:rPr lang="en-US" sz="2400" i="1" dirty="0"/>
              <a:t>k </a:t>
            </a:r>
            <a:r>
              <a:rPr lang="en-US" sz="2400" dirty="0"/>
              <a:t>+ 1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11. end while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18C87-E69A-4F82-9D7C-26F0B254CE1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51920" y="4437112"/>
            <a:ext cx="5029200" cy="2286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12. if  (</a:t>
            </a:r>
            <a:r>
              <a:rPr lang="en-US" sz="2400" i="1" dirty="0"/>
              <a:t>s </a:t>
            </a:r>
            <a:r>
              <a:rPr lang="en-US" sz="2400" dirty="0"/>
              <a:t>= </a:t>
            </a:r>
            <a:r>
              <a:rPr lang="en-US" sz="2400" i="1" dirty="0"/>
              <a:t>q </a:t>
            </a:r>
            <a:r>
              <a:rPr lang="en-US" sz="2400" dirty="0"/>
              <a:t>+ 1) then</a:t>
            </a:r>
            <a:r>
              <a:rPr lang="en-US" sz="2400" i="1" dirty="0"/>
              <a:t>	B</a:t>
            </a:r>
            <a:r>
              <a:rPr lang="en-US" sz="2400" dirty="0"/>
              <a:t>[</a:t>
            </a:r>
            <a:r>
              <a:rPr lang="en-US" sz="2400" i="1" dirty="0" err="1"/>
              <a:t>k..r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t..r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13.    else 	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 err="1"/>
              <a:t>k..r</a:t>
            </a:r>
            <a:r>
              <a:rPr lang="en-US" sz="2400" dirty="0"/>
              <a:t>] ←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s..q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14. end if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15. </a:t>
            </a:r>
            <a:r>
              <a:rPr lang="en-US" sz="2400" i="1" dirty="0"/>
              <a:t>A</a:t>
            </a:r>
            <a:r>
              <a:rPr lang="en-US" sz="2400" dirty="0"/>
              <a:t>[</a:t>
            </a:r>
            <a:r>
              <a:rPr lang="en-US" sz="2400" i="1" dirty="0" err="1"/>
              <a:t>p..r</a:t>
            </a:r>
            <a:r>
              <a:rPr lang="en-US" sz="2400" dirty="0"/>
              <a:t>] ← </a:t>
            </a:r>
            <a:r>
              <a:rPr lang="en-US" sz="2400" i="1" dirty="0"/>
              <a:t>B</a:t>
            </a:r>
            <a:r>
              <a:rPr lang="en-US" sz="2400" dirty="0"/>
              <a:t>[</a:t>
            </a:r>
            <a:r>
              <a:rPr lang="en-US" sz="2400" i="1" dirty="0" err="1"/>
              <a:t>p..r</a:t>
            </a:r>
            <a:r>
              <a:rPr lang="en-US" sz="2400" dirty="0"/>
              <a:t>]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69493339"/>
      </p:ext>
    </p:extLst>
  </p:cSld>
  <p:clrMapOvr>
    <a:masterClrMapping/>
  </p:clrMapOvr>
  <p:transition>
    <p:split orient="vert"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92696"/>
            <a:ext cx="8077200" cy="1143000"/>
          </a:xfrm>
        </p:spPr>
        <p:txBody>
          <a:bodyPr/>
          <a:lstStyle/>
          <a:p>
            <a:r>
              <a:rPr lang="en-US" dirty="0"/>
              <a:t>Analyzing MERGE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31776"/>
            <a:ext cx="77724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Assuming arrays A[</a:t>
            </a:r>
            <a:r>
              <a:rPr lang="en-US" dirty="0" err="1"/>
              <a:t>p,q</a:t>
            </a:r>
            <a:r>
              <a:rPr lang="en-US" dirty="0"/>
              <a:t>] and A[q+1,r]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 least number of comparisons is           which occurs when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 most number of comparisons is          which occurs when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 number of element assignments performed 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80227"/>
      </p:ext>
    </p:extLst>
  </p:cSld>
  <p:clrMapOvr>
    <a:masterClrMapping/>
  </p:clrMapOvr>
  <p:transition>
    <p:split orient="vert"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Bottom-Up Merge Sort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Informally, the algorithm does the following</a:t>
            </a:r>
          </a:p>
          <a:p>
            <a:pPr lvl="1"/>
            <a:r>
              <a:rPr lang="en-US"/>
              <a:t>1. Divide the array into pairs of elements (with possibly single elements in case the number of elements is               )</a:t>
            </a:r>
          </a:p>
          <a:p>
            <a:pPr lvl="1"/>
            <a:r>
              <a:rPr lang="en-US"/>
              <a:t>2. Merge each pair in non-decreasing order (with possibly a single “pair” left)</a:t>
            </a:r>
          </a:p>
          <a:p>
            <a:pPr lvl="1"/>
            <a:r>
              <a:rPr lang="en-US"/>
              <a:t>3. Repeat step 2 until there is only one “pair” left.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77539"/>
      </p:ext>
    </p:extLst>
  </p:cSld>
  <p:clrMapOvr>
    <a:masterClrMapping/>
  </p:clrMapOvr>
  <p:transition>
    <p:split orient="vert"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548680"/>
            <a:ext cx="8077200" cy="1143000"/>
          </a:xfrm>
        </p:spPr>
        <p:txBody>
          <a:bodyPr/>
          <a:lstStyle/>
          <a:p>
            <a:r>
              <a:rPr lang="en-US" sz="2400" dirty="0"/>
              <a:t>Bottom-Up Merge Sort Example</a:t>
            </a:r>
          </a:p>
        </p:txBody>
      </p:sp>
      <p:grpSp>
        <p:nvGrpSpPr>
          <p:cNvPr id="126189" name="Group 237"/>
          <p:cNvGrpSpPr>
            <a:grpSpLocks/>
          </p:cNvGrpSpPr>
          <p:nvPr/>
        </p:nvGrpSpPr>
        <p:grpSpPr bwMode="auto">
          <a:xfrm>
            <a:off x="152400" y="5181600"/>
            <a:ext cx="1500188" cy="685800"/>
            <a:chOff x="96" y="3264"/>
            <a:chExt cx="945" cy="432"/>
          </a:xfrm>
        </p:grpSpPr>
        <p:grpSp>
          <p:nvGrpSpPr>
            <p:cNvPr id="125989" name="Group 37"/>
            <p:cNvGrpSpPr>
              <a:grpSpLocks/>
            </p:cNvGrpSpPr>
            <p:nvPr/>
          </p:nvGrpSpPr>
          <p:grpSpPr bwMode="auto">
            <a:xfrm>
              <a:off x="96" y="3264"/>
              <a:ext cx="432" cy="432"/>
              <a:chOff x="432" y="3504"/>
              <a:chExt cx="432" cy="432"/>
            </a:xfrm>
          </p:grpSpPr>
          <p:sp>
            <p:nvSpPr>
              <p:cNvPr id="125990" name="Rectangle 38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1" name="Text Box 39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5992" name="Group 40"/>
            <p:cNvGrpSpPr>
              <a:grpSpLocks/>
            </p:cNvGrpSpPr>
            <p:nvPr/>
          </p:nvGrpSpPr>
          <p:grpSpPr bwMode="auto">
            <a:xfrm>
              <a:off x="609" y="3264"/>
              <a:ext cx="432" cy="432"/>
              <a:chOff x="873" y="3504"/>
              <a:chExt cx="432" cy="432"/>
            </a:xfrm>
          </p:grpSpPr>
          <p:sp>
            <p:nvSpPr>
              <p:cNvPr id="125993" name="Rectangle 41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4" name="Text Box 42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</p:grpSp>
      <p:grpSp>
        <p:nvGrpSpPr>
          <p:cNvPr id="126190" name="Group 238"/>
          <p:cNvGrpSpPr>
            <a:grpSpLocks/>
          </p:cNvGrpSpPr>
          <p:nvPr/>
        </p:nvGrpSpPr>
        <p:grpSpPr bwMode="auto">
          <a:xfrm>
            <a:off x="1782763" y="5181600"/>
            <a:ext cx="1500187" cy="685800"/>
            <a:chOff x="1123" y="3264"/>
            <a:chExt cx="945" cy="432"/>
          </a:xfrm>
        </p:grpSpPr>
        <p:grpSp>
          <p:nvGrpSpPr>
            <p:cNvPr id="125995" name="Group 43"/>
            <p:cNvGrpSpPr>
              <a:grpSpLocks/>
            </p:cNvGrpSpPr>
            <p:nvPr/>
          </p:nvGrpSpPr>
          <p:grpSpPr bwMode="auto">
            <a:xfrm>
              <a:off x="1123" y="3264"/>
              <a:ext cx="432" cy="432"/>
              <a:chOff x="1315" y="3504"/>
              <a:chExt cx="432" cy="432"/>
            </a:xfrm>
          </p:grpSpPr>
          <p:sp>
            <p:nvSpPr>
              <p:cNvPr id="125996" name="Rectangle 44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5997" name="Text Box 45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5998" name="Group 46"/>
            <p:cNvGrpSpPr>
              <a:grpSpLocks/>
            </p:cNvGrpSpPr>
            <p:nvPr/>
          </p:nvGrpSpPr>
          <p:grpSpPr bwMode="auto">
            <a:xfrm>
              <a:off x="1636" y="3264"/>
              <a:ext cx="432" cy="432"/>
              <a:chOff x="1756" y="3504"/>
              <a:chExt cx="432" cy="432"/>
            </a:xfrm>
          </p:grpSpPr>
          <p:sp>
            <p:nvSpPr>
              <p:cNvPr id="125999" name="Rectangle 47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0" name="Text Box 48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</p:grpSp>
      <p:grpSp>
        <p:nvGrpSpPr>
          <p:cNvPr id="126191" name="Group 239"/>
          <p:cNvGrpSpPr>
            <a:grpSpLocks/>
          </p:cNvGrpSpPr>
          <p:nvPr/>
        </p:nvGrpSpPr>
        <p:grpSpPr bwMode="auto">
          <a:xfrm>
            <a:off x="3413125" y="5181600"/>
            <a:ext cx="1501775" cy="685800"/>
            <a:chOff x="2150" y="3264"/>
            <a:chExt cx="946" cy="432"/>
          </a:xfrm>
        </p:grpSpPr>
        <p:grpSp>
          <p:nvGrpSpPr>
            <p:cNvPr id="126001" name="Group 49"/>
            <p:cNvGrpSpPr>
              <a:grpSpLocks/>
            </p:cNvGrpSpPr>
            <p:nvPr/>
          </p:nvGrpSpPr>
          <p:grpSpPr bwMode="auto">
            <a:xfrm>
              <a:off x="2150" y="3264"/>
              <a:ext cx="432" cy="432"/>
              <a:chOff x="2198" y="3504"/>
              <a:chExt cx="432" cy="432"/>
            </a:xfrm>
          </p:grpSpPr>
          <p:sp>
            <p:nvSpPr>
              <p:cNvPr id="126002" name="Rectangle 50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3" name="Text Box 51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04" name="Group 52"/>
            <p:cNvGrpSpPr>
              <a:grpSpLocks/>
            </p:cNvGrpSpPr>
            <p:nvPr/>
          </p:nvGrpSpPr>
          <p:grpSpPr bwMode="auto">
            <a:xfrm>
              <a:off x="2664" y="3264"/>
              <a:ext cx="432" cy="432"/>
              <a:chOff x="2640" y="3504"/>
              <a:chExt cx="432" cy="432"/>
            </a:xfrm>
          </p:grpSpPr>
          <p:sp>
            <p:nvSpPr>
              <p:cNvPr id="126005" name="Rectangle 53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6" name="Text Box 54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</p:grpSp>
      <p:grpSp>
        <p:nvGrpSpPr>
          <p:cNvPr id="126192" name="Group 240"/>
          <p:cNvGrpSpPr>
            <a:grpSpLocks/>
          </p:cNvGrpSpPr>
          <p:nvPr/>
        </p:nvGrpSpPr>
        <p:grpSpPr bwMode="auto">
          <a:xfrm>
            <a:off x="5043488" y="5181600"/>
            <a:ext cx="1501775" cy="685800"/>
            <a:chOff x="3177" y="3264"/>
            <a:chExt cx="946" cy="432"/>
          </a:xfrm>
        </p:grpSpPr>
        <p:grpSp>
          <p:nvGrpSpPr>
            <p:cNvPr id="126007" name="Group 55"/>
            <p:cNvGrpSpPr>
              <a:grpSpLocks/>
            </p:cNvGrpSpPr>
            <p:nvPr/>
          </p:nvGrpSpPr>
          <p:grpSpPr bwMode="auto">
            <a:xfrm>
              <a:off x="3177" y="3264"/>
              <a:ext cx="432" cy="432"/>
              <a:chOff x="3081" y="3504"/>
              <a:chExt cx="432" cy="432"/>
            </a:xfrm>
          </p:grpSpPr>
          <p:sp>
            <p:nvSpPr>
              <p:cNvPr id="126008" name="Rectangle 56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09" name="Text Box 57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10" name="Group 58"/>
            <p:cNvGrpSpPr>
              <a:grpSpLocks/>
            </p:cNvGrpSpPr>
            <p:nvPr/>
          </p:nvGrpSpPr>
          <p:grpSpPr bwMode="auto">
            <a:xfrm>
              <a:off x="3691" y="3264"/>
              <a:ext cx="432" cy="432"/>
              <a:chOff x="3523" y="3504"/>
              <a:chExt cx="432" cy="432"/>
            </a:xfrm>
          </p:grpSpPr>
          <p:sp>
            <p:nvSpPr>
              <p:cNvPr id="126011" name="Rectangle 59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2" name="Text Box 60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3" name="Group 241"/>
          <p:cNvGrpSpPr>
            <a:grpSpLocks/>
          </p:cNvGrpSpPr>
          <p:nvPr/>
        </p:nvGrpSpPr>
        <p:grpSpPr bwMode="auto">
          <a:xfrm>
            <a:off x="6673850" y="5181600"/>
            <a:ext cx="1501775" cy="685800"/>
            <a:chOff x="4204" y="3264"/>
            <a:chExt cx="946" cy="432"/>
          </a:xfrm>
        </p:grpSpPr>
        <p:grpSp>
          <p:nvGrpSpPr>
            <p:cNvPr id="126013" name="Group 61"/>
            <p:cNvGrpSpPr>
              <a:grpSpLocks/>
            </p:cNvGrpSpPr>
            <p:nvPr/>
          </p:nvGrpSpPr>
          <p:grpSpPr bwMode="auto">
            <a:xfrm>
              <a:off x="4204" y="3264"/>
              <a:ext cx="432" cy="432"/>
              <a:chOff x="3964" y="3504"/>
              <a:chExt cx="432" cy="432"/>
            </a:xfrm>
          </p:grpSpPr>
          <p:sp>
            <p:nvSpPr>
              <p:cNvPr id="126014" name="Rectangle 62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5" name="Text Box 63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16" name="Group 64"/>
            <p:cNvGrpSpPr>
              <a:grpSpLocks/>
            </p:cNvGrpSpPr>
            <p:nvPr/>
          </p:nvGrpSpPr>
          <p:grpSpPr bwMode="auto">
            <a:xfrm>
              <a:off x="4718" y="3264"/>
              <a:ext cx="432" cy="432"/>
              <a:chOff x="4406" y="3504"/>
              <a:chExt cx="432" cy="432"/>
            </a:xfrm>
          </p:grpSpPr>
          <p:sp>
            <p:nvSpPr>
              <p:cNvPr id="126017" name="Rectangle 65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18" name="Text Box 66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</p:grpSp>
      <p:grpSp>
        <p:nvGrpSpPr>
          <p:cNvPr id="126019" name="Group 67"/>
          <p:cNvGrpSpPr>
            <a:grpSpLocks/>
          </p:cNvGrpSpPr>
          <p:nvPr/>
        </p:nvGrpSpPr>
        <p:grpSpPr bwMode="auto">
          <a:xfrm>
            <a:off x="8305800" y="5181600"/>
            <a:ext cx="685800" cy="685800"/>
            <a:chOff x="4848" y="3504"/>
            <a:chExt cx="432" cy="432"/>
          </a:xfrm>
        </p:grpSpPr>
        <p:sp>
          <p:nvSpPr>
            <p:cNvPr id="126020" name="Rectangle 68"/>
            <p:cNvSpPr>
              <a:spLocks noChangeArrowheads="1"/>
            </p:cNvSpPr>
            <p:nvPr/>
          </p:nvSpPr>
          <p:spPr bwMode="auto">
            <a:xfrm>
              <a:off x="4848" y="3504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021" name="Text Box 69"/>
            <p:cNvSpPr txBox="1">
              <a:spLocks noChangeArrowheads="1"/>
            </p:cNvSpPr>
            <p:nvPr/>
          </p:nvSpPr>
          <p:spPr bwMode="auto">
            <a:xfrm>
              <a:off x="4862" y="3518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10</a:t>
              </a:r>
            </a:p>
          </p:txBody>
        </p:sp>
      </p:grpSp>
      <p:grpSp>
        <p:nvGrpSpPr>
          <p:cNvPr id="126194" name="Group 242"/>
          <p:cNvGrpSpPr>
            <a:grpSpLocks/>
          </p:cNvGrpSpPr>
          <p:nvPr/>
        </p:nvGrpSpPr>
        <p:grpSpPr bwMode="auto">
          <a:xfrm>
            <a:off x="152400" y="4267200"/>
            <a:ext cx="8839200" cy="685800"/>
            <a:chOff x="96" y="2688"/>
            <a:chExt cx="5568" cy="432"/>
          </a:xfrm>
        </p:grpSpPr>
        <p:grpSp>
          <p:nvGrpSpPr>
            <p:cNvPr id="126022" name="Group 70"/>
            <p:cNvGrpSpPr>
              <a:grpSpLocks/>
            </p:cNvGrpSpPr>
            <p:nvPr/>
          </p:nvGrpSpPr>
          <p:grpSpPr bwMode="auto">
            <a:xfrm>
              <a:off x="528" y="2688"/>
              <a:ext cx="432" cy="432"/>
              <a:chOff x="432" y="3504"/>
              <a:chExt cx="432" cy="432"/>
            </a:xfrm>
          </p:grpSpPr>
          <p:sp>
            <p:nvSpPr>
              <p:cNvPr id="126023" name="Rectangle 71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24" name="Text Box 72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25" name="Group 73"/>
            <p:cNvGrpSpPr>
              <a:grpSpLocks/>
            </p:cNvGrpSpPr>
            <p:nvPr/>
          </p:nvGrpSpPr>
          <p:grpSpPr bwMode="auto">
            <a:xfrm>
              <a:off x="96" y="2688"/>
              <a:ext cx="432" cy="432"/>
              <a:chOff x="873" y="3504"/>
              <a:chExt cx="432" cy="432"/>
            </a:xfrm>
          </p:grpSpPr>
          <p:sp>
            <p:nvSpPr>
              <p:cNvPr id="126026" name="Rectangle 74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27" name="Text Box 75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28" name="Group 76"/>
            <p:cNvGrpSpPr>
              <a:grpSpLocks/>
            </p:cNvGrpSpPr>
            <p:nvPr/>
          </p:nvGrpSpPr>
          <p:grpSpPr bwMode="auto">
            <a:xfrm>
              <a:off x="1536" y="2688"/>
              <a:ext cx="432" cy="432"/>
              <a:chOff x="1315" y="3504"/>
              <a:chExt cx="432" cy="432"/>
            </a:xfrm>
          </p:grpSpPr>
          <p:sp>
            <p:nvSpPr>
              <p:cNvPr id="126029" name="Rectangle 77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0" name="Text Box 78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31" name="Group 79"/>
            <p:cNvGrpSpPr>
              <a:grpSpLocks/>
            </p:cNvGrpSpPr>
            <p:nvPr/>
          </p:nvGrpSpPr>
          <p:grpSpPr bwMode="auto">
            <a:xfrm>
              <a:off x="1104" y="2688"/>
              <a:ext cx="432" cy="432"/>
              <a:chOff x="1756" y="3504"/>
              <a:chExt cx="432" cy="432"/>
            </a:xfrm>
          </p:grpSpPr>
          <p:sp>
            <p:nvSpPr>
              <p:cNvPr id="126032" name="Rectangle 80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3" name="Text Box 81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034" name="Group 82"/>
            <p:cNvGrpSpPr>
              <a:grpSpLocks/>
            </p:cNvGrpSpPr>
            <p:nvPr/>
          </p:nvGrpSpPr>
          <p:grpSpPr bwMode="auto">
            <a:xfrm>
              <a:off x="2160" y="2688"/>
              <a:ext cx="432" cy="432"/>
              <a:chOff x="2198" y="3504"/>
              <a:chExt cx="432" cy="432"/>
            </a:xfrm>
          </p:grpSpPr>
          <p:sp>
            <p:nvSpPr>
              <p:cNvPr id="126035" name="Rectangle 83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6" name="Text Box 84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37" name="Group 85"/>
            <p:cNvGrpSpPr>
              <a:grpSpLocks/>
            </p:cNvGrpSpPr>
            <p:nvPr/>
          </p:nvGrpSpPr>
          <p:grpSpPr bwMode="auto">
            <a:xfrm>
              <a:off x="2592" y="2688"/>
              <a:ext cx="432" cy="432"/>
              <a:chOff x="2640" y="3504"/>
              <a:chExt cx="432" cy="432"/>
            </a:xfrm>
          </p:grpSpPr>
          <p:sp>
            <p:nvSpPr>
              <p:cNvPr id="126038" name="Rectangle 86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39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040" name="Group 88"/>
            <p:cNvGrpSpPr>
              <a:grpSpLocks/>
            </p:cNvGrpSpPr>
            <p:nvPr/>
          </p:nvGrpSpPr>
          <p:grpSpPr bwMode="auto">
            <a:xfrm>
              <a:off x="3600" y="2688"/>
              <a:ext cx="432" cy="432"/>
              <a:chOff x="3081" y="3504"/>
              <a:chExt cx="432" cy="432"/>
            </a:xfrm>
          </p:grpSpPr>
          <p:sp>
            <p:nvSpPr>
              <p:cNvPr id="126041" name="Rectangle 89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2" name="Text Box 90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43" name="Group 91"/>
            <p:cNvGrpSpPr>
              <a:grpSpLocks/>
            </p:cNvGrpSpPr>
            <p:nvPr/>
          </p:nvGrpSpPr>
          <p:grpSpPr bwMode="auto">
            <a:xfrm>
              <a:off x="3168" y="2688"/>
              <a:ext cx="432" cy="432"/>
              <a:chOff x="3523" y="3504"/>
              <a:chExt cx="432" cy="432"/>
            </a:xfrm>
          </p:grpSpPr>
          <p:sp>
            <p:nvSpPr>
              <p:cNvPr id="126044" name="Rectangle 92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5" name="Text Box 93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046" name="Group 94"/>
            <p:cNvGrpSpPr>
              <a:grpSpLocks/>
            </p:cNvGrpSpPr>
            <p:nvPr/>
          </p:nvGrpSpPr>
          <p:grpSpPr bwMode="auto">
            <a:xfrm>
              <a:off x="4176" y="2688"/>
              <a:ext cx="432" cy="432"/>
              <a:chOff x="3964" y="3504"/>
              <a:chExt cx="432" cy="432"/>
            </a:xfrm>
          </p:grpSpPr>
          <p:sp>
            <p:nvSpPr>
              <p:cNvPr id="126047" name="Rectangle 95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48" name="Text Box 96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49" name="Group 97"/>
            <p:cNvGrpSpPr>
              <a:grpSpLocks/>
            </p:cNvGrpSpPr>
            <p:nvPr/>
          </p:nvGrpSpPr>
          <p:grpSpPr bwMode="auto">
            <a:xfrm>
              <a:off x="4608" y="2688"/>
              <a:ext cx="432" cy="432"/>
              <a:chOff x="4406" y="3504"/>
              <a:chExt cx="432" cy="432"/>
            </a:xfrm>
          </p:grpSpPr>
          <p:sp>
            <p:nvSpPr>
              <p:cNvPr id="126050" name="Rectangle 98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1" name="Text Box 99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052" name="Group 100"/>
            <p:cNvGrpSpPr>
              <a:grpSpLocks/>
            </p:cNvGrpSpPr>
            <p:nvPr/>
          </p:nvGrpSpPr>
          <p:grpSpPr bwMode="auto">
            <a:xfrm>
              <a:off x="5232" y="2688"/>
              <a:ext cx="432" cy="432"/>
              <a:chOff x="4848" y="3504"/>
              <a:chExt cx="432" cy="432"/>
            </a:xfrm>
          </p:grpSpPr>
          <p:sp>
            <p:nvSpPr>
              <p:cNvPr id="126053" name="Rectangle 101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4" name="Text Box 102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95" name="Group 243"/>
          <p:cNvGrpSpPr>
            <a:grpSpLocks/>
          </p:cNvGrpSpPr>
          <p:nvPr/>
        </p:nvGrpSpPr>
        <p:grpSpPr bwMode="auto">
          <a:xfrm>
            <a:off x="152400" y="3352800"/>
            <a:ext cx="2743200" cy="685800"/>
            <a:chOff x="96" y="2112"/>
            <a:chExt cx="1728" cy="432"/>
          </a:xfrm>
        </p:grpSpPr>
        <p:grpSp>
          <p:nvGrpSpPr>
            <p:cNvPr id="126055" name="Group 103"/>
            <p:cNvGrpSpPr>
              <a:grpSpLocks/>
            </p:cNvGrpSpPr>
            <p:nvPr/>
          </p:nvGrpSpPr>
          <p:grpSpPr bwMode="auto">
            <a:xfrm>
              <a:off x="528" y="2112"/>
              <a:ext cx="432" cy="432"/>
              <a:chOff x="432" y="3504"/>
              <a:chExt cx="432" cy="432"/>
            </a:xfrm>
          </p:grpSpPr>
          <p:sp>
            <p:nvSpPr>
              <p:cNvPr id="126056" name="Rectangle 104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57" name="Text Box 105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58" name="Group 106"/>
            <p:cNvGrpSpPr>
              <a:grpSpLocks/>
            </p:cNvGrpSpPr>
            <p:nvPr/>
          </p:nvGrpSpPr>
          <p:grpSpPr bwMode="auto">
            <a:xfrm>
              <a:off x="96" y="2112"/>
              <a:ext cx="432" cy="432"/>
              <a:chOff x="873" y="3504"/>
              <a:chExt cx="432" cy="432"/>
            </a:xfrm>
          </p:grpSpPr>
          <p:sp>
            <p:nvSpPr>
              <p:cNvPr id="126059" name="Rectangle 107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0" name="Text Box 108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61" name="Group 109"/>
            <p:cNvGrpSpPr>
              <a:grpSpLocks/>
            </p:cNvGrpSpPr>
            <p:nvPr/>
          </p:nvGrpSpPr>
          <p:grpSpPr bwMode="auto">
            <a:xfrm>
              <a:off x="1392" y="2112"/>
              <a:ext cx="432" cy="432"/>
              <a:chOff x="1315" y="3504"/>
              <a:chExt cx="432" cy="432"/>
            </a:xfrm>
          </p:grpSpPr>
          <p:sp>
            <p:nvSpPr>
              <p:cNvPr id="126062" name="Rectangle 110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3" name="Text Box 111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64" name="Group 112"/>
            <p:cNvGrpSpPr>
              <a:grpSpLocks/>
            </p:cNvGrpSpPr>
            <p:nvPr/>
          </p:nvGrpSpPr>
          <p:grpSpPr bwMode="auto">
            <a:xfrm>
              <a:off x="960" y="2112"/>
              <a:ext cx="432" cy="432"/>
              <a:chOff x="1756" y="3504"/>
              <a:chExt cx="432" cy="432"/>
            </a:xfrm>
          </p:grpSpPr>
          <p:sp>
            <p:nvSpPr>
              <p:cNvPr id="126065" name="Rectangle 113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6" name="Text Box 114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</p:grpSp>
      <p:grpSp>
        <p:nvGrpSpPr>
          <p:cNvPr id="126196" name="Group 244"/>
          <p:cNvGrpSpPr>
            <a:grpSpLocks/>
          </p:cNvGrpSpPr>
          <p:nvPr/>
        </p:nvGrpSpPr>
        <p:grpSpPr bwMode="auto">
          <a:xfrm>
            <a:off x="3429000" y="3352800"/>
            <a:ext cx="2743200" cy="685800"/>
            <a:chOff x="2160" y="2112"/>
            <a:chExt cx="1728" cy="432"/>
          </a:xfrm>
        </p:grpSpPr>
        <p:grpSp>
          <p:nvGrpSpPr>
            <p:cNvPr id="126067" name="Group 115"/>
            <p:cNvGrpSpPr>
              <a:grpSpLocks/>
            </p:cNvGrpSpPr>
            <p:nvPr/>
          </p:nvGrpSpPr>
          <p:grpSpPr bwMode="auto">
            <a:xfrm>
              <a:off x="2592" y="2112"/>
              <a:ext cx="432" cy="432"/>
              <a:chOff x="2198" y="3504"/>
              <a:chExt cx="432" cy="432"/>
            </a:xfrm>
          </p:grpSpPr>
          <p:sp>
            <p:nvSpPr>
              <p:cNvPr id="126068" name="Rectangle 116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69" name="Text Box 117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070" name="Group 118"/>
            <p:cNvGrpSpPr>
              <a:grpSpLocks/>
            </p:cNvGrpSpPr>
            <p:nvPr/>
          </p:nvGrpSpPr>
          <p:grpSpPr bwMode="auto">
            <a:xfrm>
              <a:off x="3456" y="2112"/>
              <a:ext cx="432" cy="432"/>
              <a:chOff x="2640" y="3504"/>
              <a:chExt cx="432" cy="432"/>
            </a:xfrm>
          </p:grpSpPr>
          <p:sp>
            <p:nvSpPr>
              <p:cNvPr id="126071" name="Rectangle 119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2" name="Text Box 120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073" name="Group 121"/>
            <p:cNvGrpSpPr>
              <a:grpSpLocks/>
            </p:cNvGrpSpPr>
            <p:nvPr/>
          </p:nvGrpSpPr>
          <p:grpSpPr bwMode="auto">
            <a:xfrm>
              <a:off x="3024" y="2112"/>
              <a:ext cx="432" cy="432"/>
              <a:chOff x="3081" y="3504"/>
              <a:chExt cx="432" cy="432"/>
            </a:xfrm>
          </p:grpSpPr>
          <p:sp>
            <p:nvSpPr>
              <p:cNvPr id="126074" name="Rectangle 122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5" name="Text Box 123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076" name="Group 124"/>
            <p:cNvGrpSpPr>
              <a:grpSpLocks/>
            </p:cNvGrpSpPr>
            <p:nvPr/>
          </p:nvGrpSpPr>
          <p:grpSpPr bwMode="auto">
            <a:xfrm>
              <a:off x="2160" y="2112"/>
              <a:ext cx="432" cy="432"/>
              <a:chOff x="3523" y="3504"/>
              <a:chExt cx="432" cy="432"/>
            </a:xfrm>
          </p:grpSpPr>
          <p:sp>
            <p:nvSpPr>
              <p:cNvPr id="126077" name="Rectangle 125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78" name="Text Box 126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7" name="Group 245"/>
          <p:cNvGrpSpPr>
            <a:grpSpLocks/>
          </p:cNvGrpSpPr>
          <p:nvPr/>
        </p:nvGrpSpPr>
        <p:grpSpPr bwMode="auto">
          <a:xfrm>
            <a:off x="6629400" y="3352800"/>
            <a:ext cx="2057400" cy="685800"/>
            <a:chOff x="4176" y="2112"/>
            <a:chExt cx="1296" cy="432"/>
          </a:xfrm>
        </p:grpSpPr>
        <p:grpSp>
          <p:nvGrpSpPr>
            <p:cNvPr id="126079" name="Group 127"/>
            <p:cNvGrpSpPr>
              <a:grpSpLocks/>
            </p:cNvGrpSpPr>
            <p:nvPr/>
          </p:nvGrpSpPr>
          <p:grpSpPr bwMode="auto">
            <a:xfrm>
              <a:off x="4176" y="2112"/>
              <a:ext cx="432" cy="432"/>
              <a:chOff x="3964" y="3504"/>
              <a:chExt cx="432" cy="432"/>
            </a:xfrm>
          </p:grpSpPr>
          <p:sp>
            <p:nvSpPr>
              <p:cNvPr id="126080" name="Rectangle 128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1" name="Text Box 129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082" name="Group 130"/>
            <p:cNvGrpSpPr>
              <a:grpSpLocks/>
            </p:cNvGrpSpPr>
            <p:nvPr/>
          </p:nvGrpSpPr>
          <p:grpSpPr bwMode="auto">
            <a:xfrm>
              <a:off x="4608" y="2112"/>
              <a:ext cx="432" cy="432"/>
              <a:chOff x="4406" y="3504"/>
              <a:chExt cx="432" cy="432"/>
            </a:xfrm>
          </p:grpSpPr>
          <p:sp>
            <p:nvSpPr>
              <p:cNvPr id="126083" name="Rectangle 131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4" name="Text Box 132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085" name="Group 133"/>
            <p:cNvGrpSpPr>
              <a:grpSpLocks/>
            </p:cNvGrpSpPr>
            <p:nvPr/>
          </p:nvGrpSpPr>
          <p:grpSpPr bwMode="auto">
            <a:xfrm>
              <a:off x="5040" y="2112"/>
              <a:ext cx="432" cy="432"/>
              <a:chOff x="4848" y="3504"/>
              <a:chExt cx="432" cy="432"/>
            </a:xfrm>
          </p:grpSpPr>
          <p:sp>
            <p:nvSpPr>
              <p:cNvPr id="126086" name="Rectangle 134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87" name="Text Box 135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98" name="Group 246"/>
          <p:cNvGrpSpPr>
            <a:grpSpLocks/>
          </p:cNvGrpSpPr>
          <p:nvPr/>
        </p:nvGrpSpPr>
        <p:grpSpPr bwMode="auto">
          <a:xfrm>
            <a:off x="381000" y="2362200"/>
            <a:ext cx="5486400" cy="685800"/>
            <a:chOff x="240" y="1488"/>
            <a:chExt cx="3456" cy="432"/>
          </a:xfrm>
        </p:grpSpPr>
        <p:grpSp>
          <p:nvGrpSpPr>
            <p:cNvPr id="126089" name="Group 137"/>
            <p:cNvGrpSpPr>
              <a:grpSpLocks/>
            </p:cNvGrpSpPr>
            <p:nvPr/>
          </p:nvGrpSpPr>
          <p:grpSpPr bwMode="auto">
            <a:xfrm>
              <a:off x="1536" y="1488"/>
              <a:ext cx="432" cy="432"/>
              <a:chOff x="432" y="3504"/>
              <a:chExt cx="432" cy="432"/>
            </a:xfrm>
          </p:grpSpPr>
          <p:sp>
            <p:nvSpPr>
              <p:cNvPr id="126090" name="Rectangle 138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1" name="Text Box 139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092" name="Group 140"/>
            <p:cNvGrpSpPr>
              <a:grpSpLocks/>
            </p:cNvGrpSpPr>
            <p:nvPr/>
          </p:nvGrpSpPr>
          <p:grpSpPr bwMode="auto">
            <a:xfrm>
              <a:off x="672" y="1488"/>
              <a:ext cx="432" cy="432"/>
              <a:chOff x="873" y="3504"/>
              <a:chExt cx="432" cy="432"/>
            </a:xfrm>
          </p:grpSpPr>
          <p:sp>
            <p:nvSpPr>
              <p:cNvPr id="126093" name="Rectangle 141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4" name="Text Box 142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095" name="Group 143"/>
            <p:cNvGrpSpPr>
              <a:grpSpLocks/>
            </p:cNvGrpSpPr>
            <p:nvPr/>
          </p:nvGrpSpPr>
          <p:grpSpPr bwMode="auto">
            <a:xfrm>
              <a:off x="2832" y="1488"/>
              <a:ext cx="432" cy="432"/>
              <a:chOff x="1315" y="3504"/>
              <a:chExt cx="432" cy="432"/>
            </a:xfrm>
          </p:grpSpPr>
          <p:sp>
            <p:nvSpPr>
              <p:cNvPr id="126096" name="Rectangle 144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097" name="Text Box 145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098" name="Group 146"/>
            <p:cNvGrpSpPr>
              <a:grpSpLocks/>
            </p:cNvGrpSpPr>
            <p:nvPr/>
          </p:nvGrpSpPr>
          <p:grpSpPr bwMode="auto">
            <a:xfrm>
              <a:off x="2400" y="1488"/>
              <a:ext cx="432" cy="432"/>
              <a:chOff x="1756" y="3504"/>
              <a:chExt cx="432" cy="432"/>
            </a:xfrm>
          </p:grpSpPr>
          <p:sp>
            <p:nvSpPr>
              <p:cNvPr id="126099" name="Rectangle 147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0" name="Text Box 148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01" name="Group 149"/>
            <p:cNvGrpSpPr>
              <a:grpSpLocks/>
            </p:cNvGrpSpPr>
            <p:nvPr/>
          </p:nvGrpSpPr>
          <p:grpSpPr bwMode="auto">
            <a:xfrm>
              <a:off x="1104" y="1488"/>
              <a:ext cx="432" cy="432"/>
              <a:chOff x="2198" y="3504"/>
              <a:chExt cx="432" cy="432"/>
            </a:xfrm>
          </p:grpSpPr>
          <p:sp>
            <p:nvSpPr>
              <p:cNvPr id="126102" name="Rectangle 150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3" name="Text Box 151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04" name="Group 152"/>
            <p:cNvGrpSpPr>
              <a:grpSpLocks/>
            </p:cNvGrpSpPr>
            <p:nvPr/>
          </p:nvGrpSpPr>
          <p:grpSpPr bwMode="auto">
            <a:xfrm>
              <a:off x="3264" y="1488"/>
              <a:ext cx="432" cy="432"/>
              <a:chOff x="2640" y="3504"/>
              <a:chExt cx="432" cy="432"/>
            </a:xfrm>
          </p:grpSpPr>
          <p:sp>
            <p:nvSpPr>
              <p:cNvPr id="126105" name="Rectangle 153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6" name="Text Box 154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107" name="Group 155"/>
            <p:cNvGrpSpPr>
              <a:grpSpLocks/>
            </p:cNvGrpSpPr>
            <p:nvPr/>
          </p:nvGrpSpPr>
          <p:grpSpPr bwMode="auto">
            <a:xfrm>
              <a:off x="1968" y="1488"/>
              <a:ext cx="432" cy="432"/>
              <a:chOff x="3081" y="3504"/>
              <a:chExt cx="432" cy="432"/>
            </a:xfrm>
          </p:grpSpPr>
          <p:sp>
            <p:nvSpPr>
              <p:cNvPr id="126108" name="Rectangle 156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09" name="Text Box 157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10" name="Group 158"/>
            <p:cNvGrpSpPr>
              <a:grpSpLocks/>
            </p:cNvGrpSpPr>
            <p:nvPr/>
          </p:nvGrpSpPr>
          <p:grpSpPr bwMode="auto">
            <a:xfrm>
              <a:off x="240" y="1488"/>
              <a:ext cx="432" cy="432"/>
              <a:chOff x="3523" y="3504"/>
              <a:chExt cx="432" cy="432"/>
            </a:xfrm>
          </p:grpSpPr>
          <p:sp>
            <p:nvSpPr>
              <p:cNvPr id="126111" name="Rectangle 159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2" name="Text Box 160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</p:grpSp>
      <p:grpSp>
        <p:nvGrpSpPr>
          <p:cNvPr id="126199" name="Group 247"/>
          <p:cNvGrpSpPr>
            <a:grpSpLocks/>
          </p:cNvGrpSpPr>
          <p:nvPr/>
        </p:nvGrpSpPr>
        <p:grpSpPr bwMode="auto">
          <a:xfrm>
            <a:off x="6629400" y="2362200"/>
            <a:ext cx="2057400" cy="685800"/>
            <a:chOff x="4176" y="1488"/>
            <a:chExt cx="1296" cy="432"/>
          </a:xfrm>
        </p:grpSpPr>
        <p:grpSp>
          <p:nvGrpSpPr>
            <p:cNvPr id="126113" name="Group 161"/>
            <p:cNvGrpSpPr>
              <a:grpSpLocks/>
            </p:cNvGrpSpPr>
            <p:nvPr/>
          </p:nvGrpSpPr>
          <p:grpSpPr bwMode="auto">
            <a:xfrm>
              <a:off x="4176" y="1488"/>
              <a:ext cx="432" cy="432"/>
              <a:chOff x="3964" y="3504"/>
              <a:chExt cx="432" cy="432"/>
            </a:xfrm>
          </p:grpSpPr>
          <p:sp>
            <p:nvSpPr>
              <p:cNvPr id="126114" name="Rectangle 162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5" name="Text Box 163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16" name="Group 164"/>
            <p:cNvGrpSpPr>
              <a:grpSpLocks/>
            </p:cNvGrpSpPr>
            <p:nvPr/>
          </p:nvGrpSpPr>
          <p:grpSpPr bwMode="auto">
            <a:xfrm>
              <a:off x="4608" y="1488"/>
              <a:ext cx="432" cy="432"/>
              <a:chOff x="4406" y="3504"/>
              <a:chExt cx="432" cy="432"/>
            </a:xfrm>
          </p:grpSpPr>
          <p:sp>
            <p:nvSpPr>
              <p:cNvPr id="126117" name="Rectangle 165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18" name="Text Box 166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119" name="Group 167"/>
            <p:cNvGrpSpPr>
              <a:grpSpLocks/>
            </p:cNvGrpSpPr>
            <p:nvPr/>
          </p:nvGrpSpPr>
          <p:grpSpPr bwMode="auto">
            <a:xfrm>
              <a:off x="5040" y="1488"/>
              <a:ext cx="432" cy="432"/>
              <a:chOff x="4848" y="3504"/>
              <a:chExt cx="432" cy="432"/>
            </a:xfrm>
          </p:grpSpPr>
          <p:sp>
            <p:nvSpPr>
              <p:cNvPr id="126120" name="Rectangle 168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1" name="Text Box 169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200" name="Group 248"/>
          <p:cNvGrpSpPr>
            <a:grpSpLocks/>
          </p:cNvGrpSpPr>
          <p:nvPr/>
        </p:nvGrpSpPr>
        <p:grpSpPr bwMode="auto">
          <a:xfrm>
            <a:off x="533400" y="1375048"/>
            <a:ext cx="7543800" cy="685800"/>
            <a:chOff x="336" y="864"/>
            <a:chExt cx="4752" cy="432"/>
          </a:xfrm>
        </p:grpSpPr>
        <p:grpSp>
          <p:nvGrpSpPr>
            <p:cNvPr id="126122" name="Group 170"/>
            <p:cNvGrpSpPr>
              <a:grpSpLocks/>
            </p:cNvGrpSpPr>
            <p:nvPr/>
          </p:nvGrpSpPr>
          <p:grpSpPr bwMode="auto">
            <a:xfrm>
              <a:off x="2064" y="864"/>
              <a:ext cx="432" cy="432"/>
              <a:chOff x="432" y="3504"/>
              <a:chExt cx="432" cy="432"/>
            </a:xfrm>
          </p:grpSpPr>
          <p:sp>
            <p:nvSpPr>
              <p:cNvPr id="126123" name="Rectangle 171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4" name="Text Box 172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125" name="Group 173"/>
            <p:cNvGrpSpPr>
              <a:grpSpLocks/>
            </p:cNvGrpSpPr>
            <p:nvPr/>
          </p:nvGrpSpPr>
          <p:grpSpPr bwMode="auto">
            <a:xfrm>
              <a:off x="768" y="864"/>
              <a:ext cx="432" cy="432"/>
              <a:chOff x="873" y="3504"/>
              <a:chExt cx="432" cy="432"/>
            </a:xfrm>
          </p:grpSpPr>
          <p:sp>
            <p:nvSpPr>
              <p:cNvPr id="126126" name="Rectangle 174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27" name="Text Box 175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128" name="Group 176"/>
            <p:cNvGrpSpPr>
              <a:grpSpLocks/>
            </p:cNvGrpSpPr>
            <p:nvPr/>
          </p:nvGrpSpPr>
          <p:grpSpPr bwMode="auto">
            <a:xfrm>
              <a:off x="3792" y="864"/>
              <a:ext cx="432" cy="432"/>
              <a:chOff x="1315" y="3504"/>
              <a:chExt cx="432" cy="432"/>
            </a:xfrm>
          </p:grpSpPr>
          <p:sp>
            <p:nvSpPr>
              <p:cNvPr id="126129" name="Rectangle 177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0" name="Text Box 178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grpSp>
          <p:nvGrpSpPr>
            <p:cNvPr id="126131" name="Group 179"/>
            <p:cNvGrpSpPr>
              <a:grpSpLocks/>
            </p:cNvGrpSpPr>
            <p:nvPr/>
          </p:nvGrpSpPr>
          <p:grpSpPr bwMode="auto">
            <a:xfrm>
              <a:off x="3360" y="864"/>
              <a:ext cx="432" cy="432"/>
              <a:chOff x="1756" y="3504"/>
              <a:chExt cx="432" cy="432"/>
            </a:xfrm>
          </p:grpSpPr>
          <p:sp>
            <p:nvSpPr>
              <p:cNvPr id="126132" name="Rectangle 180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3" name="Text Box 181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34" name="Group 182"/>
            <p:cNvGrpSpPr>
              <a:grpSpLocks/>
            </p:cNvGrpSpPr>
            <p:nvPr/>
          </p:nvGrpSpPr>
          <p:grpSpPr bwMode="auto">
            <a:xfrm>
              <a:off x="1632" y="864"/>
              <a:ext cx="432" cy="432"/>
              <a:chOff x="2198" y="3504"/>
              <a:chExt cx="432" cy="432"/>
            </a:xfrm>
          </p:grpSpPr>
          <p:sp>
            <p:nvSpPr>
              <p:cNvPr id="126135" name="Rectangle 183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6" name="Text Box 184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37" name="Group 185"/>
            <p:cNvGrpSpPr>
              <a:grpSpLocks/>
            </p:cNvGrpSpPr>
            <p:nvPr/>
          </p:nvGrpSpPr>
          <p:grpSpPr bwMode="auto">
            <a:xfrm>
              <a:off x="4656" y="864"/>
              <a:ext cx="432" cy="432"/>
              <a:chOff x="2640" y="3504"/>
              <a:chExt cx="432" cy="432"/>
            </a:xfrm>
          </p:grpSpPr>
          <p:sp>
            <p:nvSpPr>
              <p:cNvPr id="126138" name="Rectangle 186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39" name="Text Box 187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12</a:t>
                </a:r>
              </a:p>
            </p:txBody>
          </p:sp>
        </p:grpSp>
        <p:grpSp>
          <p:nvGrpSpPr>
            <p:cNvPr id="126140" name="Group 188"/>
            <p:cNvGrpSpPr>
              <a:grpSpLocks/>
            </p:cNvGrpSpPr>
            <p:nvPr/>
          </p:nvGrpSpPr>
          <p:grpSpPr bwMode="auto">
            <a:xfrm>
              <a:off x="2928" y="864"/>
              <a:ext cx="432" cy="432"/>
              <a:chOff x="3081" y="3504"/>
              <a:chExt cx="432" cy="432"/>
            </a:xfrm>
          </p:grpSpPr>
          <p:sp>
            <p:nvSpPr>
              <p:cNvPr id="126141" name="Rectangle 189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2" name="Text Box 190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43" name="Group 191"/>
            <p:cNvGrpSpPr>
              <a:grpSpLocks/>
            </p:cNvGrpSpPr>
            <p:nvPr/>
          </p:nvGrpSpPr>
          <p:grpSpPr bwMode="auto">
            <a:xfrm>
              <a:off x="336" y="864"/>
              <a:ext cx="432" cy="432"/>
              <a:chOff x="3523" y="3504"/>
              <a:chExt cx="432" cy="432"/>
            </a:xfrm>
          </p:grpSpPr>
          <p:sp>
            <p:nvSpPr>
              <p:cNvPr id="126144" name="Rectangle 192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5" name="Text Box 193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146" name="Group 194"/>
            <p:cNvGrpSpPr>
              <a:grpSpLocks/>
            </p:cNvGrpSpPr>
            <p:nvPr/>
          </p:nvGrpSpPr>
          <p:grpSpPr bwMode="auto">
            <a:xfrm>
              <a:off x="1200" y="864"/>
              <a:ext cx="432" cy="432"/>
              <a:chOff x="3964" y="3504"/>
              <a:chExt cx="432" cy="432"/>
            </a:xfrm>
          </p:grpSpPr>
          <p:sp>
            <p:nvSpPr>
              <p:cNvPr id="126147" name="Rectangle 195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48" name="Text Box 196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49" name="Group 197"/>
            <p:cNvGrpSpPr>
              <a:grpSpLocks/>
            </p:cNvGrpSpPr>
            <p:nvPr/>
          </p:nvGrpSpPr>
          <p:grpSpPr bwMode="auto">
            <a:xfrm>
              <a:off x="2496" y="864"/>
              <a:ext cx="432" cy="432"/>
              <a:chOff x="4406" y="3504"/>
              <a:chExt cx="432" cy="432"/>
            </a:xfrm>
          </p:grpSpPr>
          <p:sp>
            <p:nvSpPr>
              <p:cNvPr id="126150" name="Rectangle 198"/>
              <p:cNvSpPr>
                <a:spLocks noChangeArrowheads="1"/>
              </p:cNvSpPr>
              <p:nvPr/>
            </p:nvSpPr>
            <p:spPr bwMode="auto">
              <a:xfrm>
                <a:off x="440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1" name="Text Box 199"/>
              <p:cNvSpPr txBox="1">
                <a:spLocks noChangeArrowheads="1"/>
              </p:cNvSpPr>
              <p:nvPr/>
            </p:nvSpPr>
            <p:spPr bwMode="auto">
              <a:xfrm>
                <a:off x="449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6</a:t>
                </a:r>
              </a:p>
            </p:txBody>
          </p:sp>
        </p:grpSp>
        <p:grpSp>
          <p:nvGrpSpPr>
            <p:cNvPr id="126152" name="Group 200"/>
            <p:cNvGrpSpPr>
              <a:grpSpLocks/>
            </p:cNvGrpSpPr>
            <p:nvPr/>
          </p:nvGrpSpPr>
          <p:grpSpPr bwMode="auto">
            <a:xfrm>
              <a:off x="4224" y="864"/>
              <a:ext cx="432" cy="432"/>
              <a:chOff x="4848" y="3504"/>
              <a:chExt cx="432" cy="432"/>
            </a:xfrm>
          </p:grpSpPr>
          <p:sp>
            <p:nvSpPr>
              <p:cNvPr id="126153" name="Rectangle 201"/>
              <p:cNvSpPr>
                <a:spLocks noChangeArrowheads="1"/>
              </p:cNvSpPr>
              <p:nvPr/>
            </p:nvSpPr>
            <p:spPr bwMode="auto">
              <a:xfrm>
                <a:off x="484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4" name="Text Box 202"/>
              <p:cNvSpPr txBox="1">
                <a:spLocks noChangeArrowheads="1"/>
              </p:cNvSpPr>
              <p:nvPr/>
            </p:nvSpPr>
            <p:spPr bwMode="auto">
              <a:xfrm>
                <a:off x="4862" y="3518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</p:grpSp>
      <p:grpSp>
        <p:nvGrpSpPr>
          <p:cNvPr id="126188" name="Group 236"/>
          <p:cNvGrpSpPr>
            <a:grpSpLocks/>
          </p:cNvGrpSpPr>
          <p:nvPr/>
        </p:nvGrpSpPr>
        <p:grpSpPr bwMode="auto">
          <a:xfrm>
            <a:off x="533400" y="6019800"/>
            <a:ext cx="7543800" cy="685800"/>
            <a:chOff x="336" y="3792"/>
            <a:chExt cx="4752" cy="432"/>
          </a:xfrm>
        </p:grpSpPr>
        <p:grpSp>
          <p:nvGrpSpPr>
            <p:cNvPr id="126155" name="Group 203"/>
            <p:cNvGrpSpPr>
              <a:grpSpLocks/>
            </p:cNvGrpSpPr>
            <p:nvPr/>
          </p:nvGrpSpPr>
          <p:grpSpPr bwMode="auto">
            <a:xfrm>
              <a:off x="2064" y="3792"/>
              <a:ext cx="432" cy="432"/>
              <a:chOff x="432" y="3504"/>
              <a:chExt cx="432" cy="432"/>
            </a:xfrm>
          </p:grpSpPr>
          <p:sp>
            <p:nvSpPr>
              <p:cNvPr id="126156" name="Rectangle 204"/>
              <p:cNvSpPr>
                <a:spLocks noChangeArrowheads="1"/>
              </p:cNvSpPr>
              <p:nvPr/>
            </p:nvSpPr>
            <p:spPr bwMode="auto">
              <a:xfrm>
                <a:off x="432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57" name="Text Box 205"/>
              <p:cNvSpPr txBox="1">
                <a:spLocks noChangeArrowheads="1"/>
              </p:cNvSpPr>
              <p:nvPr/>
            </p:nvSpPr>
            <p:spPr bwMode="auto">
              <a:xfrm>
                <a:off x="52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4</a:t>
                </a:r>
              </a:p>
            </p:txBody>
          </p:sp>
        </p:grpSp>
        <p:grpSp>
          <p:nvGrpSpPr>
            <p:cNvPr id="126158" name="Group 206"/>
            <p:cNvGrpSpPr>
              <a:grpSpLocks/>
            </p:cNvGrpSpPr>
            <p:nvPr/>
          </p:nvGrpSpPr>
          <p:grpSpPr bwMode="auto">
            <a:xfrm>
              <a:off x="768" y="3792"/>
              <a:ext cx="432" cy="432"/>
              <a:chOff x="873" y="3504"/>
              <a:chExt cx="432" cy="432"/>
            </a:xfrm>
          </p:grpSpPr>
          <p:sp>
            <p:nvSpPr>
              <p:cNvPr id="126159" name="Rectangle 207"/>
              <p:cNvSpPr>
                <a:spLocks noChangeArrowheads="1"/>
              </p:cNvSpPr>
              <p:nvPr/>
            </p:nvSpPr>
            <p:spPr bwMode="auto">
              <a:xfrm>
                <a:off x="87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0" name="Text Box 208"/>
              <p:cNvSpPr txBox="1">
                <a:spLocks noChangeArrowheads="1"/>
              </p:cNvSpPr>
              <p:nvPr/>
            </p:nvSpPr>
            <p:spPr bwMode="auto">
              <a:xfrm>
                <a:off x="98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2</a:t>
                </a:r>
              </a:p>
            </p:txBody>
          </p:sp>
        </p:grpSp>
        <p:grpSp>
          <p:nvGrpSpPr>
            <p:cNvPr id="126161" name="Group 209"/>
            <p:cNvGrpSpPr>
              <a:grpSpLocks/>
            </p:cNvGrpSpPr>
            <p:nvPr/>
          </p:nvGrpSpPr>
          <p:grpSpPr bwMode="auto">
            <a:xfrm>
              <a:off x="3792" y="3792"/>
              <a:ext cx="432" cy="432"/>
              <a:chOff x="1315" y="3504"/>
              <a:chExt cx="432" cy="432"/>
            </a:xfrm>
          </p:grpSpPr>
          <p:sp>
            <p:nvSpPr>
              <p:cNvPr id="126162" name="Rectangle 210"/>
              <p:cNvSpPr>
                <a:spLocks noChangeArrowheads="1"/>
              </p:cNvSpPr>
              <p:nvPr/>
            </p:nvSpPr>
            <p:spPr bwMode="auto">
              <a:xfrm>
                <a:off x="1315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3" name="Text Box 211"/>
              <p:cNvSpPr txBox="1">
                <a:spLocks noChangeArrowheads="1"/>
              </p:cNvSpPr>
              <p:nvPr/>
            </p:nvSpPr>
            <p:spPr bwMode="auto">
              <a:xfrm>
                <a:off x="142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3</a:t>
                </a:r>
              </a:p>
            </p:txBody>
          </p:sp>
        </p:grpSp>
        <p:grpSp>
          <p:nvGrpSpPr>
            <p:cNvPr id="126164" name="Group 212"/>
            <p:cNvGrpSpPr>
              <a:grpSpLocks/>
            </p:cNvGrpSpPr>
            <p:nvPr/>
          </p:nvGrpSpPr>
          <p:grpSpPr bwMode="auto">
            <a:xfrm>
              <a:off x="3360" y="3792"/>
              <a:ext cx="432" cy="432"/>
              <a:chOff x="1756" y="3504"/>
              <a:chExt cx="432" cy="432"/>
            </a:xfrm>
          </p:grpSpPr>
          <p:sp>
            <p:nvSpPr>
              <p:cNvPr id="126165" name="Rectangle 213"/>
              <p:cNvSpPr>
                <a:spLocks noChangeArrowheads="1"/>
              </p:cNvSpPr>
              <p:nvPr/>
            </p:nvSpPr>
            <p:spPr bwMode="auto">
              <a:xfrm>
                <a:off x="1756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6" name="Text Box 214"/>
              <p:cNvSpPr txBox="1">
                <a:spLocks noChangeArrowheads="1"/>
              </p:cNvSpPr>
              <p:nvPr/>
            </p:nvSpPr>
            <p:spPr bwMode="auto">
              <a:xfrm>
                <a:off x="1852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</a:t>
                </a:r>
              </a:p>
            </p:txBody>
          </p:sp>
        </p:grpSp>
        <p:grpSp>
          <p:nvGrpSpPr>
            <p:cNvPr id="126167" name="Group 215"/>
            <p:cNvGrpSpPr>
              <a:grpSpLocks/>
            </p:cNvGrpSpPr>
            <p:nvPr/>
          </p:nvGrpSpPr>
          <p:grpSpPr bwMode="auto">
            <a:xfrm>
              <a:off x="1632" y="3792"/>
              <a:ext cx="432" cy="432"/>
              <a:chOff x="2198" y="3504"/>
              <a:chExt cx="432" cy="432"/>
            </a:xfrm>
          </p:grpSpPr>
          <p:sp>
            <p:nvSpPr>
              <p:cNvPr id="126168" name="Rectangle 216"/>
              <p:cNvSpPr>
                <a:spLocks noChangeArrowheads="1"/>
              </p:cNvSpPr>
              <p:nvPr/>
            </p:nvSpPr>
            <p:spPr bwMode="auto">
              <a:xfrm>
                <a:off x="2198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69" name="Text Box 217"/>
              <p:cNvSpPr txBox="1">
                <a:spLocks noChangeArrowheads="1"/>
              </p:cNvSpPr>
              <p:nvPr/>
            </p:nvSpPr>
            <p:spPr bwMode="auto">
              <a:xfrm>
                <a:off x="2284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8</a:t>
                </a:r>
              </a:p>
            </p:txBody>
          </p:sp>
        </p:grpSp>
        <p:grpSp>
          <p:nvGrpSpPr>
            <p:cNvPr id="126170" name="Group 218"/>
            <p:cNvGrpSpPr>
              <a:grpSpLocks/>
            </p:cNvGrpSpPr>
            <p:nvPr/>
          </p:nvGrpSpPr>
          <p:grpSpPr bwMode="auto">
            <a:xfrm>
              <a:off x="4656" y="3792"/>
              <a:ext cx="432" cy="432"/>
              <a:chOff x="2640" y="3504"/>
              <a:chExt cx="432" cy="432"/>
            </a:xfrm>
          </p:grpSpPr>
          <p:sp>
            <p:nvSpPr>
              <p:cNvPr id="126171" name="Rectangle 219"/>
              <p:cNvSpPr>
                <a:spLocks noChangeArrowheads="1"/>
              </p:cNvSpPr>
              <p:nvPr/>
            </p:nvSpPr>
            <p:spPr bwMode="auto">
              <a:xfrm>
                <a:off x="2640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2" name="Text Box 220"/>
              <p:cNvSpPr txBox="1">
                <a:spLocks noChangeArrowheads="1"/>
              </p:cNvSpPr>
              <p:nvPr/>
            </p:nvSpPr>
            <p:spPr bwMode="auto">
              <a:xfrm>
                <a:off x="2640" y="3504"/>
                <a:ext cx="404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10</a:t>
                </a:r>
              </a:p>
            </p:txBody>
          </p:sp>
        </p:grpSp>
        <p:grpSp>
          <p:nvGrpSpPr>
            <p:cNvPr id="126173" name="Group 221"/>
            <p:cNvGrpSpPr>
              <a:grpSpLocks/>
            </p:cNvGrpSpPr>
            <p:nvPr/>
          </p:nvGrpSpPr>
          <p:grpSpPr bwMode="auto">
            <a:xfrm>
              <a:off x="2928" y="3792"/>
              <a:ext cx="432" cy="432"/>
              <a:chOff x="3081" y="3504"/>
              <a:chExt cx="432" cy="432"/>
            </a:xfrm>
          </p:grpSpPr>
          <p:sp>
            <p:nvSpPr>
              <p:cNvPr id="126174" name="Rectangle 222"/>
              <p:cNvSpPr>
                <a:spLocks noChangeArrowheads="1"/>
              </p:cNvSpPr>
              <p:nvPr/>
            </p:nvSpPr>
            <p:spPr bwMode="auto">
              <a:xfrm>
                <a:off x="3081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5" name="Text Box 223"/>
              <p:cNvSpPr txBox="1">
                <a:spLocks noChangeArrowheads="1"/>
              </p:cNvSpPr>
              <p:nvPr/>
            </p:nvSpPr>
            <p:spPr bwMode="auto">
              <a:xfrm>
                <a:off x="3148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7</a:t>
                </a:r>
              </a:p>
            </p:txBody>
          </p:sp>
        </p:grpSp>
        <p:grpSp>
          <p:nvGrpSpPr>
            <p:cNvPr id="126176" name="Group 224"/>
            <p:cNvGrpSpPr>
              <a:grpSpLocks/>
            </p:cNvGrpSpPr>
            <p:nvPr/>
          </p:nvGrpSpPr>
          <p:grpSpPr bwMode="auto">
            <a:xfrm>
              <a:off x="336" y="3792"/>
              <a:ext cx="432" cy="432"/>
              <a:chOff x="3523" y="3504"/>
              <a:chExt cx="432" cy="432"/>
            </a:xfrm>
          </p:grpSpPr>
          <p:sp>
            <p:nvSpPr>
              <p:cNvPr id="126177" name="Rectangle 225"/>
              <p:cNvSpPr>
                <a:spLocks noChangeArrowheads="1"/>
              </p:cNvSpPr>
              <p:nvPr/>
            </p:nvSpPr>
            <p:spPr bwMode="auto">
              <a:xfrm>
                <a:off x="3523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78" name="Text Box 226"/>
              <p:cNvSpPr txBox="1">
                <a:spLocks noChangeArrowheads="1"/>
              </p:cNvSpPr>
              <p:nvPr/>
            </p:nvSpPr>
            <p:spPr bwMode="auto">
              <a:xfrm>
                <a:off x="360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5</a:t>
                </a:r>
              </a:p>
            </p:txBody>
          </p:sp>
        </p:grpSp>
        <p:grpSp>
          <p:nvGrpSpPr>
            <p:cNvPr id="126179" name="Group 227"/>
            <p:cNvGrpSpPr>
              <a:grpSpLocks/>
            </p:cNvGrpSpPr>
            <p:nvPr/>
          </p:nvGrpSpPr>
          <p:grpSpPr bwMode="auto">
            <a:xfrm>
              <a:off x="1200" y="3792"/>
              <a:ext cx="432" cy="432"/>
              <a:chOff x="3964" y="3504"/>
              <a:chExt cx="432" cy="432"/>
            </a:xfrm>
          </p:grpSpPr>
          <p:sp>
            <p:nvSpPr>
              <p:cNvPr id="126180" name="Rectangle 228"/>
              <p:cNvSpPr>
                <a:spLocks noChangeArrowheads="1"/>
              </p:cNvSpPr>
              <p:nvPr/>
            </p:nvSpPr>
            <p:spPr bwMode="auto">
              <a:xfrm>
                <a:off x="3964" y="3504"/>
                <a:ext cx="432" cy="43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26181" name="Text Box 229"/>
              <p:cNvSpPr txBox="1">
                <a:spLocks noChangeArrowheads="1"/>
              </p:cNvSpPr>
              <p:nvPr/>
            </p:nvSpPr>
            <p:spPr bwMode="auto">
              <a:xfrm>
                <a:off x="4060" y="3504"/>
                <a:ext cx="26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9</a:t>
                </a:r>
              </a:p>
            </p:txBody>
          </p:sp>
        </p:grpSp>
        <p:sp>
          <p:nvSpPr>
            <p:cNvPr id="126183" name="Rectangle 231"/>
            <p:cNvSpPr>
              <a:spLocks noChangeArrowheads="1"/>
            </p:cNvSpPr>
            <p:nvPr/>
          </p:nvSpPr>
          <p:spPr bwMode="auto">
            <a:xfrm>
              <a:off x="2496" y="3792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184" name="Text Box 232"/>
            <p:cNvSpPr txBox="1">
              <a:spLocks noChangeArrowheads="1"/>
            </p:cNvSpPr>
            <p:nvPr/>
          </p:nvSpPr>
          <p:spPr bwMode="auto">
            <a:xfrm>
              <a:off x="2496" y="3792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12</a:t>
              </a:r>
            </a:p>
          </p:txBody>
        </p:sp>
        <p:sp>
          <p:nvSpPr>
            <p:cNvPr id="126186" name="Rectangle 234"/>
            <p:cNvSpPr>
              <a:spLocks noChangeArrowheads="1"/>
            </p:cNvSpPr>
            <p:nvPr/>
          </p:nvSpPr>
          <p:spPr bwMode="auto">
            <a:xfrm>
              <a:off x="4224" y="3792"/>
              <a:ext cx="432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6187" name="Text Box 235"/>
            <p:cNvSpPr txBox="1">
              <a:spLocks noChangeArrowheads="1"/>
            </p:cNvSpPr>
            <p:nvPr/>
          </p:nvSpPr>
          <p:spPr bwMode="auto">
            <a:xfrm>
              <a:off x="4300" y="3806"/>
              <a:ext cx="260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6</a:t>
              </a: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03761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Reading Assignment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/>
              <a:t>M. </a:t>
            </a:r>
            <a:r>
              <a:rPr lang="en-US" dirty="0" err="1"/>
              <a:t>Alsuwaiyel</a:t>
            </a:r>
            <a:r>
              <a:rPr lang="en-US" dirty="0"/>
              <a:t>, </a:t>
            </a:r>
            <a:r>
              <a:rPr lang="en-US" i="1" dirty="0"/>
              <a:t>Introduction to Algorithms: Design Techniques and Analysis</a:t>
            </a:r>
            <a:r>
              <a:rPr lang="en-US" dirty="0"/>
              <a:t>, World Scientific Publishing Co., Inc. 2016.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/>
              <a:t>Chapter 1</a:t>
            </a:r>
          </a:p>
          <a:p>
            <a:pPr lvl="2" eaLnBrk="1" hangingPunct="1">
              <a:lnSpc>
                <a:spcPct val="80000"/>
              </a:lnSpc>
            </a:pPr>
            <a:r>
              <a:rPr lang="en-US" dirty="0"/>
              <a:t>In particular, sections 1-3,6-12,14 will be discussed in class.</a:t>
            </a:r>
          </a:p>
          <a:p>
            <a:pPr lvl="3" eaLnBrk="1" hangingPunct="1">
              <a:lnSpc>
                <a:spcPct val="80000"/>
              </a:lnSpc>
            </a:pPr>
            <a:r>
              <a:rPr lang="en-US" dirty="0"/>
              <a:t>Sections 4 and 5 are required self-study reading.</a:t>
            </a:r>
          </a:p>
          <a:p>
            <a:pPr lvl="3" eaLnBrk="1" hangingPunct="1">
              <a:lnSpc>
                <a:spcPct val="80000"/>
              </a:lnSpc>
            </a:pPr>
            <a:r>
              <a:rPr lang="en-US" dirty="0"/>
              <a:t>Section 13: Amortized analysis is not included.</a:t>
            </a:r>
          </a:p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33B23C9-9676-4B8A-BFFF-276FD279EC0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980728"/>
            <a:ext cx="8077200" cy="1143000"/>
          </a:xfrm>
        </p:spPr>
        <p:txBody>
          <a:bodyPr/>
          <a:lstStyle/>
          <a:p>
            <a:r>
              <a:rPr lang="en-US" dirty="0"/>
              <a:t>Algorithm BOTTOMUPSORT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206278"/>
            <a:ext cx="8064500" cy="35020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b="1"/>
              <a:t>Algorithm: </a:t>
            </a:r>
            <a:r>
              <a:rPr lang="en-US" sz="2400" b="1" i="1"/>
              <a:t>BOTTOMUPSORT</a:t>
            </a:r>
            <a:endParaRPr lang="en-US" sz="2400" b="1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/>
              <a:t>Input: </a:t>
            </a:r>
            <a:r>
              <a:rPr lang="en-US" sz="2400"/>
              <a:t>An array </a:t>
            </a:r>
            <a:r>
              <a:rPr lang="en-US" sz="2400" i="1"/>
              <a:t>A</a:t>
            </a:r>
            <a:r>
              <a:rPr lang="en-US" sz="2400"/>
              <a:t>[1..</a:t>
            </a:r>
            <a:r>
              <a:rPr lang="en-US" sz="2400" i="1"/>
              <a:t>n</a:t>
            </a:r>
            <a:r>
              <a:rPr lang="en-US" sz="2400"/>
              <a:t>] of </a:t>
            </a:r>
            <a:r>
              <a:rPr lang="en-US" sz="2400" i="1"/>
              <a:t>n </a:t>
            </a:r>
            <a:r>
              <a:rPr lang="en-US" sz="2400"/>
              <a:t>elements.</a:t>
            </a:r>
            <a:endParaRPr lang="en-US" sz="2400" b="1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/>
              <a:t>Output: </a:t>
            </a:r>
            <a:r>
              <a:rPr lang="en-US" sz="2400" i="1"/>
              <a:t>A</a:t>
            </a:r>
            <a:r>
              <a:rPr lang="en-US" sz="2400"/>
              <a:t>[1</a:t>
            </a:r>
            <a:r>
              <a:rPr lang="en-US" sz="2400" i="1"/>
              <a:t>..n</a:t>
            </a:r>
            <a:r>
              <a:rPr lang="en-US" sz="2400"/>
              <a:t>] sorted in nondecreasing order.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1. </a:t>
            </a:r>
            <a:r>
              <a:rPr lang="en-US" sz="2400" i="1"/>
              <a:t>t </a:t>
            </a:r>
            <a:r>
              <a:rPr lang="en-US" sz="2400"/>
              <a:t>← 1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2. </a:t>
            </a:r>
            <a:r>
              <a:rPr lang="en-US" sz="2400" b="1"/>
              <a:t>while </a:t>
            </a:r>
            <a:r>
              <a:rPr lang="en-US" sz="2400" i="1"/>
              <a:t>t &lt; n</a:t>
            </a: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3. 	</a:t>
            </a:r>
            <a:r>
              <a:rPr lang="en-US" sz="2400" i="1"/>
              <a:t>s </a:t>
            </a:r>
            <a:r>
              <a:rPr lang="en-US" sz="2400"/>
              <a:t>← </a:t>
            </a:r>
            <a:r>
              <a:rPr lang="en-US" sz="2400" i="1"/>
              <a:t>t</a:t>
            </a:r>
            <a:r>
              <a:rPr lang="en-US" sz="2400"/>
              <a:t>; </a:t>
            </a:r>
            <a:r>
              <a:rPr lang="en-US" sz="2400" i="1"/>
              <a:t>t </a:t>
            </a:r>
            <a:r>
              <a:rPr lang="en-US" sz="2400"/>
              <a:t>← 2</a:t>
            </a:r>
            <a:r>
              <a:rPr lang="en-US" sz="2400" i="1"/>
              <a:t>s</a:t>
            </a:r>
            <a:r>
              <a:rPr lang="en-US" sz="2400"/>
              <a:t>; </a:t>
            </a:r>
            <a:r>
              <a:rPr lang="en-US" sz="2400" i="1"/>
              <a:t>i </a:t>
            </a:r>
            <a:r>
              <a:rPr lang="en-US" sz="2400"/>
              <a:t>← 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4. 	</a:t>
            </a:r>
            <a:r>
              <a:rPr lang="en-US" sz="2400" b="1"/>
              <a:t>while </a:t>
            </a:r>
            <a:r>
              <a:rPr lang="en-US" sz="2400" i="1"/>
              <a:t>i </a:t>
            </a:r>
            <a:r>
              <a:rPr lang="en-US" sz="2400"/>
              <a:t>+ </a:t>
            </a:r>
            <a:r>
              <a:rPr lang="en-US" sz="2400" i="1"/>
              <a:t>t </a:t>
            </a:r>
            <a:r>
              <a:rPr lang="en-US" sz="2400"/>
              <a:t>≤ </a:t>
            </a:r>
            <a:r>
              <a:rPr lang="en-US" sz="2400" i="1"/>
              <a:t>n</a:t>
            </a: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5. 	   </a:t>
            </a:r>
            <a:r>
              <a:rPr lang="en-US" sz="2400" b="1"/>
              <a:t>MERGE</a:t>
            </a:r>
            <a:r>
              <a:rPr lang="en-US" sz="2400"/>
              <a:t>(</a:t>
            </a:r>
            <a:r>
              <a:rPr lang="en-US" sz="2400" i="1"/>
              <a:t>A, i </a:t>
            </a:r>
            <a:r>
              <a:rPr lang="en-US" sz="2400"/>
              <a:t>+ 1</a:t>
            </a:r>
            <a:r>
              <a:rPr lang="en-US" sz="2400" i="1"/>
              <a:t>, i </a:t>
            </a:r>
            <a:r>
              <a:rPr lang="en-US" sz="2400"/>
              <a:t>+ </a:t>
            </a:r>
            <a:r>
              <a:rPr lang="en-US" sz="2400" i="1"/>
              <a:t>s, i </a:t>
            </a:r>
            <a:r>
              <a:rPr lang="en-US" sz="2400"/>
              <a:t>+ </a:t>
            </a:r>
            <a:r>
              <a:rPr lang="en-US" sz="2400" i="1"/>
              <a:t>t</a:t>
            </a:r>
            <a:r>
              <a:rPr lang="en-US" sz="240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6.       </a:t>
            </a:r>
            <a:r>
              <a:rPr lang="en-US" sz="2400" i="1"/>
              <a:t>i </a:t>
            </a:r>
            <a:r>
              <a:rPr lang="en-US" sz="2400"/>
              <a:t>← </a:t>
            </a:r>
            <a:r>
              <a:rPr lang="en-US" sz="2400" i="1"/>
              <a:t>i </a:t>
            </a:r>
            <a:r>
              <a:rPr lang="en-US" sz="2400"/>
              <a:t>+ </a:t>
            </a:r>
            <a:r>
              <a:rPr lang="en-US" sz="2400" i="1"/>
              <a:t>t</a:t>
            </a: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7.    </a:t>
            </a:r>
            <a:r>
              <a:rPr lang="en-US" sz="2400" b="1"/>
              <a:t>end while</a:t>
            </a:r>
            <a:endParaRPr lang="en-US" sz="24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8.    </a:t>
            </a:r>
            <a:r>
              <a:rPr lang="en-US" sz="2400" b="1"/>
              <a:t>if </a:t>
            </a:r>
            <a:r>
              <a:rPr lang="en-US" sz="2400" i="1"/>
              <a:t>i </a:t>
            </a:r>
            <a:r>
              <a:rPr lang="en-US" sz="2400"/>
              <a:t>+ </a:t>
            </a:r>
            <a:r>
              <a:rPr lang="en-US" sz="2400" i="1"/>
              <a:t>s &lt; n </a:t>
            </a:r>
            <a:r>
              <a:rPr lang="en-US" sz="2400" b="1"/>
              <a:t>then MERGE</a:t>
            </a:r>
            <a:r>
              <a:rPr lang="en-US" sz="2400"/>
              <a:t>(</a:t>
            </a:r>
            <a:r>
              <a:rPr lang="en-US" sz="2400" i="1"/>
              <a:t>A, i </a:t>
            </a:r>
            <a:r>
              <a:rPr lang="en-US" sz="2400"/>
              <a:t>+ 1</a:t>
            </a:r>
            <a:r>
              <a:rPr lang="en-US" sz="2400" i="1"/>
              <a:t>, i</a:t>
            </a:r>
            <a:r>
              <a:rPr lang="en-US" sz="2400"/>
              <a:t>+ </a:t>
            </a:r>
            <a:r>
              <a:rPr lang="en-US" sz="2400" i="1"/>
              <a:t>s, n</a:t>
            </a:r>
            <a:r>
              <a:rPr lang="en-US" sz="2400"/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/>
              <a:t>	9. </a:t>
            </a:r>
            <a:r>
              <a:rPr lang="en-US" sz="2400" b="1"/>
              <a:t>end while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725495"/>
      </p:ext>
    </p:extLst>
  </p:cSld>
  <p:clrMapOvr>
    <a:masterClrMapping/>
  </p:clrMapOvr>
  <p:transition>
    <p:split orient="vert"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" y="764704"/>
            <a:ext cx="8839200" cy="762000"/>
          </a:xfrm>
        </p:spPr>
        <p:txBody>
          <a:bodyPr/>
          <a:lstStyle/>
          <a:p>
            <a:r>
              <a:rPr lang="en-US" sz="2800" dirty="0"/>
              <a:t>Analyzing Algorithm BOTTOMUPSORT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50776"/>
            <a:ext cx="8458200" cy="556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With no loss of generality, assume that the size of the array, n,  is a power of 2.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first iteration, we have             pairs that are merged using                element comparisons.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second iteration, we have             pairs that are merged using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….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 the </a:t>
            </a:r>
            <a:r>
              <a:rPr lang="en-US" dirty="0" err="1"/>
              <a:t>j</a:t>
            </a:r>
            <a:r>
              <a:rPr lang="en-US" baseline="30000" dirty="0" err="1"/>
              <a:t>th</a:t>
            </a:r>
            <a:r>
              <a:rPr lang="en-US" dirty="0"/>
              <a:t> iteration, we have              pairs that are merged using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The outer while loop is executed               times.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Therefore,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37104"/>
      </p:ext>
    </p:extLst>
  </p:cSld>
  <p:clrMapOvr>
    <a:masterClrMapping/>
  </p:clrMapOvr>
  <p:transition>
    <p:split orient="vert"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290464"/>
            <a:ext cx="8763000" cy="914400"/>
          </a:xfrm>
        </p:spPr>
        <p:txBody>
          <a:bodyPr/>
          <a:lstStyle/>
          <a:p>
            <a:r>
              <a:rPr lang="en-US" sz="4000" dirty="0"/>
              <a:t>Analyzing Algorithm BOTTOMUPSORT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 about the number of element assignments?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955D6-FEDB-407A-97C4-6E99660F06F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5051"/>
      </p:ext>
    </p:extLst>
  </p:cSld>
  <p:clrMapOvr>
    <a:masterClrMapping/>
  </p:clrMapOvr>
  <p:transition>
    <p:split orient="vert"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DBD839-B8C6-4AC6-ADC2-F240F1060A5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Time Complexity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One way of measuring the performance of an algorithm is how fast it executes. The question is how to measure this “time”?</a:t>
            </a:r>
          </a:p>
          <a:p>
            <a:pPr lvl="1" eaLnBrk="1" hangingPunct="1"/>
            <a:r>
              <a:rPr lang="en-US"/>
              <a:t>Is having a digital stop watch suitable?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AEB238A-F70E-41F6-A1F0-4930D38D55B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998538"/>
          </a:xfrm>
        </p:spPr>
        <p:txBody>
          <a:bodyPr/>
          <a:lstStyle/>
          <a:p>
            <a:pPr eaLnBrk="1" hangingPunct="1"/>
            <a:r>
              <a:rPr lang="en-US"/>
              <a:t>Order of Growth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28813"/>
            <a:ext cx="8382000" cy="4848225"/>
          </a:xfrm>
        </p:spPr>
        <p:txBody>
          <a:bodyPr/>
          <a:lstStyle/>
          <a:p>
            <a:pPr eaLnBrk="1" hangingPunct="1"/>
            <a:r>
              <a:rPr lang="en-US" sz="2800"/>
              <a:t>As measuring time is subjective to many factors, we look for a more “objective” measure, i.e. the number of operations</a:t>
            </a:r>
          </a:p>
          <a:p>
            <a:pPr eaLnBrk="1" hangingPunct="1"/>
            <a:r>
              <a:rPr lang="en-US" sz="2800"/>
              <a:t>Since counting the exact number of operations is cumbersome, sometimes impossible, we can always focus our attention to </a:t>
            </a:r>
            <a:r>
              <a:rPr lang="en-US" sz="2800" b="1"/>
              <a:t>asymptotic</a:t>
            </a:r>
            <a:r>
              <a:rPr lang="en-US" sz="2800"/>
              <a:t> analysis, where constants and lower-order terms are ignored.</a:t>
            </a:r>
          </a:p>
          <a:p>
            <a:pPr lvl="1" eaLnBrk="1" hangingPunct="1"/>
            <a:r>
              <a:rPr lang="en-US" sz="2400"/>
              <a:t>E.g.</a:t>
            </a:r>
            <a:r>
              <a:rPr lang="en-US" sz="2400" i="1"/>
              <a:t> n</a:t>
            </a:r>
            <a:r>
              <a:rPr lang="en-US" sz="2400" i="1" baseline="30000"/>
              <a:t>3</a:t>
            </a:r>
            <a:r>
              <a:rPr lang="en-US" sz="2400"/>
              <a:t>, </a:t>
            </a:r>
            <a:r>
              <a:rPr lang="en-US" sz="2400" i="1"/>
              <a:t>1000n</a:t>
            </a:r>
            <a:r>
              <a:rPr lang="en-US" sz="2400" i="1" baseline="30000"/>
              <a:t>3</a:t>
            </a:r>
            <a:r>
              <a:rPr lang="en-US" sz="2400"/>
              <a:t>, and </a:t>
            </a:r>
            <a:r>
              <a:rPr lang="en-US" sz="2400" i="1"/>
              <a:t>10n</a:t>
            </a:r>
            <a:r>
              <a:rPr lang="en-US" sz="2400" i="1" baseline="30000"/>
              <a:t>3</a:t>
            </a:r>
            <a:r>
              <a:rPr lang="en-US" sz="2400" i="1"/>
              <a:t>+10000n</a:t>
            </a:r>
            <a:r>
              <a:rPr lang="en-US" sz="2400" i="1" baseline="30000"/>
              <a:t>2</a:t>
            </a:r>
            <a:r>
              <a:rPr lang="en-US" sz="2400" i="1"/>
              <a:t>+5n-1</a:t>
            </a:r>
            <a:r>
              <a:rPr lang="en-US" sz="2400"/>
              <a:t> are all “the same”</a:t>
            </a:r>
          </a:p>
          <a:p>
            <a:pPr lvl="1" eaLnBrk="1" hangingPunct="1"/>
            <a:r>
              <a:rPr lang="en-US" sz="2400"/>
              <a:t>The reason we can do this is that we are always interested in comparing different algorithms for arbitrary large number of inputs.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6D0D91F-0439-472D-B196-FDC6EED48F2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90588"/>
            <a:ext cx="7772400" cy="6096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pic>
        <p:nvPicPr>
          <p:cNvPr id="27652" name="Picture 3" descr="growth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468438"/>
            <a:ext cx="7162800" cy="5032375"/>
          </a:xfrm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1720850" y="6429375"/>
            <a:ext cx="5746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Growth rate for some function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6A1EA2-DF3D-484D-941A-0112BC633FF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90588"/>
            <a:ext cx="7772400" cy="6096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pic>
        <p:nvPicPr>
          <p:cNvPr id="28676" name="Picture 3" descr="growth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1643063"/>
            <a:ext cx="7086600" cy="4606925"/>
          </a:xfrm>
        </p:spPr>
      </p:pic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727075" y="6286500"/>
            <a:ext cx="7702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>
                <a:latin typeface="Times New Roman" panose="02020603050405020304" pitchFamily="18" charset="0"/>
              </a:rPr>
              <a:t>Growth rate for same previous functions showing larger input sizes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3CF740-3DF9-405B-AE4A-A0BCFA4EC9D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557808"/>
            <a:ext cx="8715375" cy="1143000"/>
          </a:xfrm>
        </p:spPr>
        <p:txBody>
          <a:bodyPr/>
          <a:lstStyle/>
          <a:p>
            <a:pPr eaLnBrk="1" hangingPunct="1"/>
            <a:r>
              <a:rPr lang="en-US" sz="2400" dirty="0"/>
              <a:t>Running Times for Different Sizes of Inputs of Different Functions</a:t>
            </a:r>
          </a:p>
        </p:txBody>
      </p:sp>
      <p:pic>
        <p:nvPicPr>
          <p:cNvPr id="2970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390650"/>
            <a:ext cx="8915400" cy="5395913"/>
          </a:xfrm>
        </p:spPr>
      </p:pic>
    </p:spTree>
  </p:cSld>
  <p:clrMapOvr>
    <a:masterClrMapping/>
  </p:clrMapOvr>
  <p:transition>
    <p:split orient="vert"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3FBF7C-B424-47CC-8B9D-0AD03B0A828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784225"/>
          </a:xfrm>
        </p:spPr>
        <p:txBody>
          <a:bodyPr/>
          <a:lstStyle/>
          <a:p>
            <a:pPr eaLnBrk="1" hangingPunct="1"/>
            <a:r>
              <a:rPr lang="en-US" sz="4000"/>
              <a:t>Asymptotic Analysis: Big-oh (O())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9725"/>
            <a:ext cx="7772400" cy="5105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/>
              <a:t>Definition</a:t>
            </a:r>
            <a:r>
              <a:rPr lang="en-US" sz="2800" dirty="0"/>
              <a:t>: For </a:t>
            </a:r>
            <a:r>
              <a:rPr lang="en-US" sz="2800" b="1" dirty="0"/>
              <a:t>T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a non-negatively valued function, </a:t>
            </a:r>
            <a:r>
              <a:rPr lang="en-US" sz="2800" b="1" dirty="0"/>
              <a:t>T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is in the set O(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)) if there exist two positive constants </a:t>
            </a:r>
            <a:r>
              <a:rPr lang="en-US" sz="2800" i="1" dirty="0"/>
              <a:t>c</a:t>
            </a:r>
            <a:r>
              <a:rPr lang="en-US" sz="2800" dirty="0"/>
              <a:t> and </a:t>
            </a:r>
            <a:r>
              <a:rPr lang="en-US" sz="2800" i="1" dirty="0"/>
              <a:t>n</a:t>
            </a:r>
            <a:r>
              <a:rPr lang="en-US" sz="2800" baseline="-25000" dirty="0"/>
              <a:t>0</a:t>
            </a:r>
            <a:r>
              <a:rPr lang="en-US" sz="2800" dirty="0"/>
              <a:t> such that 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800" b="1" dirty="0"/>
              <a:t>		T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</a:t>
            </a:r>
            <a:r>
              <a:rPr lang="en-US" sz="2800" dirty="0">
                <a:sym typeface="Symbol" pitchFamily="18" charset="2"/>
              </a:rPr>
              <a:t></a:t>
            </a:r>
            <a:r>
              <a:rPr lang="en-US" sz="2800" dirty="0"/>
              <a:t> </a:t>
            </a:r>
            <a:r>
              <a:rPr lang="en-US" sz="2800" i="1" dirty="0" err="1"/>
              <a:t>cf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for all </a:t>
            </a:r>
            <a:r>
              <a:rPr lang="en-US" sz="2800" i="1" dirty="0"/>
              <a:t>n</a:t>
            </a:r>
            <a:r>
              <a:rPr lang="en-US" sz="2800" dirty="0"/>
              <a:t> </a:t>
            </a:r>
            <a:r>
              <a:rPr lang="en-US" sz="2800" dirty="0">
                <a:sym typeface="Symbol"/>
              </a:rPr>
              <a:t></a:t>
            </a:r>
            <a:r>
              <a:rPr lang="en-US" sz="2800" dirty="0"/>
              <a:t> </a:t>
            </a:r>
            <a:r>
              <a:rPr lang="en-US" sz="2800" i="1" dirty="0"/>
              <a:t>n</a:t>
            </a:r>
            <a:r>
              <a:rPr lang="en-US" sz="2800" baseline="-25000" dirty="0"/>
              <a:t>0</a:t>
            </a:r>
            <a:r>
              <a:rPr lang="en-US" sz="2800" dirty="0"/>
              <a:t>.</a:t>
            </a:r>
          </a:p>
          <a:p>
            <a:pPr eaLnBrk="1" hangingPunct="1"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/>
              <a:t>Usage: The algorithm is in O</a:t>
            </a:r>
            <a:r>
              <a:rPr lang="en-US" sz="2800" i="1" dirty="0"/>
              <a:t>(n</a:t>
            </a:r>
            <a:r>
              <a:rPr lang="en-US" sz="2800" i="1" baseline="30000" dirty="0"/>
              <a:t>2</a:t>
            </a:r>
            <a:r>
              <a:rPr lang="en-US" sz="2800" i="1" dirty="0"/>
              <a:t>)</a:t>
            </a:r>
            <a:r>
              <a:rPr lang="en-US" sz="2800" dirty="0"/>
              <a:t> in [best, average, worst] case.</a:t>
            </a:r>
          </a:p>
          <a:p>
            <a:pPr eaLnBrk="1" hangingPunct="1">
              <a:lnSpc>
                <a:spcPct val="20000"/>
              </a:lnSpc>
              <a:buFontTx/>
              <a:buNone/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/>
              <a:t>Meaning: For all data sets big enough (i.e., </a:t>
            </a:r>
            <a:r>
              <a:rPr lang="en-US" sz="2800" i="1" dirty="0"/>
              <a:t>n</a:t>
            </a:r>
            <a:r>
              <a:rPr lang="en-US" sz="2800" dirty="0">
                <a:sym typeface="Symbol"/>
              </a:rPr>
              <a:t></a:t>
            </a:r>
            <a:r>
              <a:rPr lang="en-US" sz="2800" i="1" dirty="0"/>
              <a:t>n</a:t>
            </a:r>
            <a:r>
              <a:rPr lang="en-US" sz="2800" baseline="-25000" dirty="0"/>
              <a:t>0</a:t>
            </a:r>
            <a:r>
              <a:rPr lang="en-US" sz="2800" dirty="0"/>
              <a:t>), the algorithm always executes in less than or equal to </a:t>
            </a:r>
            <a:r>
              <a:rPr lang="en-US" sz="2800" i="1" dirty="0" err="1"/>
              <a:t>cf</a:t>
            </a:r>
            <a:r>
              <a:rPr lang="en-US" sz="2800" dirty="0"/>
              <a:t>(</a:t>
            </a:r>
            <a:r>
              <a:rPr lang="en-US" sz="2800" i="1" dirty="0"/>
              <a:t>n</a:t>
            </a:r>
            <a:r>
              <a:rPr lang="en-US" sz="2800" dirty="0"/>
              <a:t>) steps in [best, average, worst] case.</a:t>
            </a:r>
            <a:endParaRPr lang="en-US" sz="2800" baseline="-25000" dirty="0"/>
          </a:p>
        </p:txBody>
      </p:sp>
    </p:spTree>
  </p:cSld>
  <p:clrMapOvr>
    <a:masterClrMapping/>
  </p:clrMapOvr>
  <p:transition>
    <p:split orient="vert"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9B53750-A04D-4AB6-9E49-0EF4DC7474D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39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Big O()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>
                <a:latin typeface="Helvetica" panose="020B0604020202020204" pitchFamily="34" charset="0"/>
              </a:rPr>
              <a:t>O()</a:t>
            </a:r>
            <a:r>
              <a:rPr lang="en-US">
                <a:latin typeface="Helvetica" panose="020B0604020202020204" pitchFamily="34" charset="0"/>
              </a:rPr>
              <a:t> notation indicates an upper bound.</a:t>
            </a:r>
          </a:p>
          <a:p>
            <a:pPr eaLnBrk="1" hangingPunct="1"/>
            <a:r>
              <a:rPr lang="en-US">
                <a:latin typeface="Helvetica" panose="020B0604020202020204" pitchFamily="34" charset="0"/>
              </a:rPr>
              <a:t>Usually, we look for the tightest upper bound:</a:t>
            </a:r>
          </a:p>
          <a:p>
            <a:pPr lvl="1" eaLnBrk="1" hangingPunct="1"/>
            <a:r>
              <a:rPr lang="en-US">
                <a:latin typeface="Helvetica" panose="020B0604020202020204" pitchFamily="34" charset="0"/>
              </a:rPr>
              <a:t>while </a:t>
            </a:r>
            <a:r>
              <a:rPr lang="en-US" b="1">
                <a:latin typeface="Helvetica" panose="020B0604020202020204" pitchFamily="34" charset="0"/>
              </a:rPr>
              <a:t>T</a:t>
            </a:r>
            <a:r>
              <a:rPr lang="en-US">
                <a:latin typeface="Helvetica" panose="020B0604020202020204" pitchFamily="34" charset="0"/>
              </a:rPr>
              <a:t>(</a:t>
            </a:r>
            <a:r>
              <a:rPr lang="en-US" i="1">
                <a:latin typeface="Helvetica" panose="020B0604020202020204" pitchFamily="34" charset="0"/>
              </a:rPr>
              <a:t>n</a:t>
            </a:r>
            <a:r>
              <a:rPr lang="en-US">
                <a:latin typeface="Helvetica" panose="020B0604020202020204" pitchFamily="34" charset="0"/>
              </a:rPr>
              <a:t>) = 3</a:t>
            </a:r>
            <a:r>
              <a:rPr lang="en-US" i="1">
                <a:latin typeface="Helvetica" panose="020B0604020202020204" pitchFamily="34" charset="0"/>
              </a:rPr>
              <a:t>n</a:t>
            </a:r>
            <a:r>
              <a:rPr lang="en-US" baseline="30000">
                <a:latin typeface="Helvetica" panose="020B0604020202020204" pitchFamily="34" charset="0"/>
              </a:rPr>
              <a:t>2</a:t>
            </a:r>
            <a:r>
              <a:rPr lang="en-US">
                <a:latin typeface="Helvetica" panose="020B0604020202020204" pitchFamily="34" charset="0"/>
              </a:rPr>
              <a:t> is in </a:t>
            </a:r>
            <a:r>
              <a:rPr lang="en-US" i="1">
                <a:latin typeface="Helvetica" panose="020B0604020202020204" pitchFamily="34" charset="0"/>
              </a:rPr>
              <a:t>O(n</a:t>
            </a:r>
            <a:r>
              <a:rPr lang="en-US" i="1" baseline="30000">
                <a:latin typeface="Helvetica" panose="020B0604020202020204" pitchFamily="34" charset="0"/>
              </a:rPr>
              <a:t>3</a:t>
            </a:r>
            <a:r>
              <a:rPr lang="en-US" i="1">
                <a:latin typeface="Helvetica" panose="020B0604020202020204" pitchFamily="34" charset="0"/>
              </a:rPr>
              <a:t>),</a:t>
            </a:r>
            <a:r>
              <a:rPr lang="en-US">
                <a:latin typeface="Helvetica" panose="020B0604020202020204" pitchFamily="34" charset="0"/>
              </a:rPr>
              <a:t> we prefer </a:t>
            </a:r>
            <a:r>
              <a:rPr lang="en-US" i="1">
                <a:latin typeface="Helvetica" panose="020B0604020202020204" pitchFamily="34" charset="0"/>
              </a:rPr>
              <a:t>O(n</a:t>
            </a:r>
            <a:r>
              <a:rPr lang="en-US" i="1" baseline="30000">
                <a:latin typeface="Helvetica" panose="020B0604020202020204" pitchFamily="34" charset="0"/>
              </a:rPr>
              <a:t>2</a:t>
            </a:r>
            <a:r>
              <a:rPr lang="en-US" i="1">
                <a:latin typeface="Helvetica" panose="020B0604020202020204" pitchFamily="34" charset="0"/>
              </a:rPr>
              <a:t>).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48D2116-AC31-4426-9C22-3ABE7AC0229E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What is an algorithm?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An algorithm is defined as a </a:t>
            </a:r>
            <a:r>
              <a:rPr lang="en-US" b="1" dirty="0"/>
              <a:t>finite set of steps</a:t>
            </a:r>
            <a:r>
              <a:rPr lang="en-US" dirty="0"/>
              <a:t>, each of which may require </a:t>
            </a:r>
            <a:r>
              <a:rPr lang="en-US" b="1" dirty="0"/>
              <a:t>one or more operations</a:t>
            </a:r>
            <a:r>
              <a:rPr lang="en-US" dirty="0"/>
              <a:t> and if carried out on </a:t>
            </a:r>
            <a:r>
              <a:rPr lang="en-US" b="1" dirty="0"/>
              <a:t>a set of inputs</a:t>
            </a:r>
            <a:r>
              <a:rPr lang="en-US" dirty="0"/>
              <a:t>, will produce </a:t>
            </a:r>
            <a:r>
              <a:rPr lang="en-US" b="1" dirty="0"/>
              <a:t>one or more outputs</a:t>
            </a:r>
            <a:r>
              <a:rPr lang="en-US" dirty="0"/>
              <a:t> after </a:t>
            </a:r>
            <a:r>
              <a:rPr lang="en-US" b="1" dirty="0"/>
              <a:t>a finite amount of time</a:t>
            </a:r>
            <a:r>
              <a:rPr lang="en-US" dirty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Examples of Algorithms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00138"/>
            <a:ext cx="7772400" cy="685800"/>
          </a:xfrm>
        </p:spPr>
        <p:txBody>
          <a:bodyPr/>
          <a:lstStyle/>
          <a:p>
            <a:pPr eaLnBrk="1" hangingPunct="1"/>
            <a:r>
              <a:rPr lang="en-US" sz="4000"/>
              <a:t>Big O() Examples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44675"/>
            <a:ext cx="8534400" cy="4752975"/>
          </a:xfrm>
        </p:spPr>
        <p:txBody>
          <a:bodyPr/>
          <a:lstStyle/>
          <a:p>
            <a:pPr eaLnBrk="1" hangingPunct="1"/>
            <a:r>
              <a:rPr lang="en-US"/>
              <a:t>Example 1: Find c and n</a:t>
            </a:r>
            <a:r>
              <a:rPr lang="en-US" baseline="-25000"/>
              <a:t>0</a:t>
            </a:r>
            <a:r>
              <a:rPr lang="en-US"/>
              <a:t> to show that </a:t>
            </a:r>
          </a:p>
          <a:p>
            <a:pPr eaLnBrk="1" hangingPunct="1">
              <a:buFontTx/>
              <a:buNone/>
            </a:pPr>
            <a:r>
              <a:rPr lang="en-US"/>
              <a:t>			     T(</a:t>
            </a:r>
            <a:r>
              <a:rPr lang="en-US" i="1"/>
              <a:t>n</a:t>
            </a:r>
            <a:r>
              <a:rPr lang="en-US"/>
              <a:t>) = (</a:t>
            </a:r>
            <a:r>
              <a:rPr lang="en-US" i="1"/>
              <a:t>n</a:t>
            </a:r>
            <a:r>
              <a:rPr lang="en-US"/>
              <a:t>+2)/2 is in O(</a:t>
            </a:r>
            <a:r>
              <a:rPr lang="en-US" i="1"/>
              <a:t>n</a:t>
            </a:r>
            <a:r>
              <a:rPr lang="en-US"/>
              <a:t>)</a:t>
            </a:r>
          </a:p>
          <a:p>
            <a:pPr eaLnBrk="1" hangingPunct="1">
              <a:buFontTx/>
              <a:buNone/>
            </a:pPr>
            <a:r>
              <a:rPr lang="en-US"/>
              <a:t>    </a:t>
            </a:r>
            <a:endParaRPr lang="en-US" i="1"/>
          </a:p>
          <a:p>
            <a:pPr eaLnBrk="1" hangingPunct="1"/>
            <a:r>
              <a:rPr lang="en-US"/>
              <a:t>Example 2: Find </a:t>
            </a:r>
            <a:r>
              <a:rPr lang="en-US" i="1"/>
              <a:t>c</a:t>
            </a:r>
            <a:r>
              <a:rPr lang="en-US"/>
              <a:t> and </a:t>
            </a:r>
            <a:r>
              <a:rPr lang="en-US" i="1"/>
              <a:t>n</a:t>
            </a:r>
            <a:r>
              <a:rPr lang="en-US" baseline="-25000"/>
              <a:t>0</a:t>
            </a:r>
            <a:r>
              <a:rPr lang="en-US"/>
              <a:t> to show that T(</a:t>
            </a:r>
            <a:r>
              <a:rPr lang="en-US" i="1"/>
              <a:t>n</a:t>
            </a:r>
            <a:r>
              <a:rPr lang="en-US"/>
              <a:t>)=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 i="1"/>
              <a:t>n</a:t>
            </a:r>
            <a:r>
              <a:rPr lang="en-US" baseline="30000"/>
              <a:t>2</a:t>
            </a:r>
            <a:r>
              <a:rPr lang="en-US"/>
              <a:t>+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 i="1"/>
              <a:t>n</a:t>
            </a:r>
            <a:r>
              <a:rPr lang="en-US"/>
              <a:t> is in O(</a:t>
            </a:r>
            <a:r>
              <a:rPr lang="en-US" i="1"/>
              <a:t>n</a:t>
            </a:r>
            <a:r>
              <a:rPr lang="en-US" i="1" baseline="30000"/>
              <a:t>2</a:t>
            </a:r>
            <a:r>
              <a:rPr lang="en-US"/>
              <a:t>), where 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/>
              <a:t> and 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/>
              <a:t> are greater than zero.</a:t>
            </a:r>
          </a:p>
          <a:p>
            <a:pPr eaLnBrk="1" hangingPunct="1"/>
            <a:endParaRPr lang="en-US" i="1"/>
          </a:p>
          <a:p>
            <a:pPr eaLnBrk="1" hangingPunct="1"/>
            <a:r>
              <a:rPr lang="en-US"/>
              <a:t>Example 3: </a:t>
            </a:r>
            <a:r>
              <a:rPr lang="en-US" b="1"/>
              <a:t>T</a:t>
            </a:r>
            <a:r>
              <a:rPr lang="en-US"/>
              <a:t>(</a:t>
            </a:r>
            <a:r>
              <a:rPr lang="en-US" i="1"/>
              <a:t>n</a:t>
            </a:r>
            <a:r>
              <a:rPr lang="en-US"/>
              <a:t>) = </a:t>
            </a:r>
            <a:r>
              <a:rPr lang="en-US" i="1"/>
              <a:t>c</a:t>
            </a:r>
            <a:r>
              <a:rPr lang="en-US"/>
              <a:t>.  We say this is in O(1)</a:t>
            </a:r>
            <a:r>
              <a:rPr lang="en-US" i="1"/>
              <a:t>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847FF4-9D9C-451C-8695-E247801D1D1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3640DCF-88D9-4E65-9A41-A358FCEFBB8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42975"/>
            <a:ext cx="8382000" cy="914400"/>
          </a:xfrm>
        </p:spPr>
        <p:txBody>
          <a:bodyPr/>
          <a:lstStyle/>
          <a:p>
            <a:pPr eaLnBrk="1" hangingPunct="1"/>
            <a:r>
              <a:rPr lang="en-US" sz="4000"/>
              <a:t>Asymptotic Analysis: Big-Omega (</a:t>
            </a:r>
            <a:r>
              <a:rPr lang="en-US" sz="4000">
                <a:sym typeface="Symbol" panose="05050102010706020507" pitchFamily="18" charset="2"/>
              </a:rPr>
              <a:t>())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162175"/>
            <a:ext cx="8915400" cy="4552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dirty="0"/>
              <a:t>Definition</a:t>
            </a:r>
            <a:r>
              <a:rPr lang="en-US" dirty="0"/>
              <a:t>: For </a:t>
            </a:r>
            <a:r>
              <a:rPr lang="en-US" b="1" dirty="0"/>
              <a:t>T</a:t>
            </a:r>
            <a:r>
              <a:rPr lang="en-US" dirty="0"/>
              <a:t>(</a:t>
            </a:r>
            <a:r>
              <a:rPr lang="en-US" i="1" dirty="0"/>
              <a:t>n</a:t>
            </a:r>
            <a:r>
              <a:rPr lang="en-US" dirty="0"/>
              <a:t>) a non-negatively valued function, </a:t>
            </a:r>
            <a:r>
              <a:rPr lang="en-US" b="1" dirty="0"/>
              <a:t>T</a:t>
            </a:r>
            <a:r>
              <a:rPr lang="en-US" dirty="0"/>
              <a:t>(</a:t>
            </a:r>
            <a:r>
              <a:rPr lang="en-US" i="1" dirty="0"/>
              <a:t>n</a:t>
            </a:r>
            <a:r>
              <a:rPr lang="en-US" dirty="0"/>
              <a:t>) is in the set </a:t>
            </a:r>
            <a:r>
              <a:rPr lang="en-US" dirty="0">
                <a:sym typeface="Symbol" pitchFamily="18" charset="2"/>
              </a:rPr>
              <a:t>(</a:t>
            </a:r>
            <a:r>
              <a:rPr lang="en-US" i="1" dirty="0">
                <a:sym typeface="Symbol" pitchFamily="18" charset="2"/>
              </a:rPr>
              <a:t>g</a:t>
            </a:r>
            <a:r>
              <a:rPr lang="en-US" dirty="0">
                <a:sym typeface="Symbol" pitchFamily="18" charset="2"/>
              </a:rPr>
              <a:t>(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)) if there exist two positive constants </a:t>
            </a:r>
            <a:r>
              <a:rPr lang="en-US" i="1" dirty="0">
                <a:sym typeface="Symbol" pitchFamily="18" charset="2"/>
              </a:rPr>
              <a:t>c</a:t>
            </a:r>
            <a:r>
              <a:rPr lang="en-US" dirty="0">
                <a:sym typeface="Symbol" pitchFamily="18" charset="2"/>
              </a:rPr>
              <a:t> and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 such that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>
                <a:sym typeface="Symbol" pitchFamily="18" charset="2"/>
              </a:rPr>
              <a:t>		T</a:t>
            </a:r>
            <a:r>
              <a:rPr lang="en-US" dirty="0">
                <a:sym typeface="Symbol" pitchFamily="18" charset="2"/>
              </a:rPr>
              <a:t>(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) &gt;= </a:t>
            </a:r>
            <a:r>
              <a:rPr lang="en-US" i="1" dirty="0">
                <a:sym typeface="Symbol" pitchFamily="18" charset="2"/>
              </a:rPr>
              <a:t>cg</a:t>
            </a:r>
            <a:r>
              <a:rPr lang="en-US" dirty="0">
                <a:sym typeface="Symbol" pitchFamily="18" charset="2"/>
              </a:rPr>
              <a:t>(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) for all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>
                <a:sym typeface="Symbol"/>
              </a:rPr>
              <a:t>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.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endParaRPr lang="en-US" dirty="0">
              <a:sym typeface="Symbol" pitchFamily="18" charset="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ym typeface="Symbol" pitchFamily="18" charset="2"/>
              </a:rPr>
              <a:t>Meaning: For all data sets big enough (i.e.,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dirty="0">
                <a:sym typeface="Symbol"/>
              </a:rPr>
              <a:t></a:t>
            </a:r>
            <a:r>
              <a:rPr lang="en-US" dirty="0">
                <a:sym typeface="Symbol" pitchFamily="18" charset="2"/>
              </a:rPr>
              <a:t> 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baseline="-25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), the algorithm always executes in more than or equal to </a:t>
            </a:r>
            <a:r>
              <a:rPr lang="en-US" i="1" dirty="0">
                <a:sym typeface="Symbol" pitchFamily="18" charset="2"/>
              </a:rPr>
              <a:t>cg</a:t>
            </a:r>
            <a:r>
              <a:rPr lang="en-US" dirty="0">
                <a:sym typeface="Symbol" pitchFamily="18" charset="2"/>
              </a:rPr>
              <a:t>(</a:t>
            </a:r>
            <a:r>
              <a:rPr lang="en-US" i="1" dirty="0">
                <a:sym typeface="Symbol" pitchFamily="18" charset="2"/>
              </a:rPr>
              <a:t>n</a:t>
            </a:r>
            <a:r>
              <a:rPr lang="en-US" dirty="0">
                <a:sym typeface="Symbol" pitchFamily="18" charset="2"/>
              </a:rPr>
              <a:t>) steps.</a:t>
            </a:r>
          </a:p>
          <a:p>
            <a:pPr eaLnBrk="1" hangingPunct="1">
              <a:lnSpc>
                <a:spcPct val="60000"/>
              </a:lnSpc>
              <a:buFontTx/>
              <a:buNone/>
              <a:defRPr/>
            </a:pPr>
            <a:endParaRPr lang="en-US" sz="28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>
                <a:sym typeface="Symbol" pitchFamily="18" charset="2"/>
              </a:rPr>
              <a:t>() notation indicates a l</a:t>
            </a:r>
            <a:r>
              <a:rPr lang="en-US" dirty="0"/>
              <a:t>ower bound.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B2C104-F6A5-4696-ADE4-6351CF49236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ym typeface="Symbol" panose="05050102010706020507" pitchFamily="18" charset="2"/>
              </a:rPr>
              <a:t>() Example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Find c and n</a:t>
            </a:r>
            <a:r>
              <a:rPr lang="en-US" baseline="-25000"/>
              <a:t>0</a:t>
            </a:r>
            <a:r>
              <a:rPr lang="en-US"/>
              <a:t> to show that </a:t>
            </a:r>
            <a:r>
              <a:rPr lang="en-US" b="1"/>
              <a:t>T</a:t>
            </a:r>
            <a:r>
              <a:rPr lang="en-US"/>
              <a:t>(</a:t>
            </a:r>
            <a:r>
              <a:rPr lang="en-US" i="1"/>
              <a:t>n</a:t>
            </a:r>
            <a:r>
              <a:rPr lang="en-US"/>
              <a:t>) = 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 i="1"/>
              <a:t>n</a:t>
            </a:r>
            <a:r>
              <a:rPr lang="en-US" baseline="30000"/>
              <a:t>2</a:t>
            </a:r>
            <a:r>
              <a:rPr lang="en-US"/>
              <a:t> + 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 i="1"/>
              <a:t>n </a:t>
            </a:r>
            <a:r>
              <a:rPr lang="en-US"/>
              <a:t>is in </a:t>
            </a:r>
            <a:r>
              <a:rPr lang="en-US">
                <a:sym typeface="Symbol" panose="05050102010706020507" pitchFamily="18" charset="2"/>
              </a:rPr>
              <a:t>(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 baseline="30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), where </a:t>
            </a:r>
            <a:r>
              <a:rPr lang="en-US" i="1"/>
              <a:t>c</a:t>
            </a:r>
            <a:r>
              <a:rPr lang="en-US" baseline="-25000"/>
              <a:t>1</a:t>
            </a:r>
            <a:r>
              <a:rPr lang="en-US"/>
              <a:t> and </a:t>
            </a:r>
            <a:r>
              <a:rPr lang="en-US" i="1"/>
              <a:t>c</a:t>
            </a:r>
            <a:r>
              <a:rPr lang="en-US" baseline="-25000"/>
              <a:t>2</a:t>
            </a:r>
            <a:r>
              <a:rPr lang="en-US" i="1"/>
              <a:t> </a:t>
            </a:r>
            <a:r>
              <a:rPr lang="en-US"/>
              <a:t>are greater than zero.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4B1196-28C9-44D2-9806-3786E5B2A18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00100"/>
            <a:ext cx="8077200" cy="914400"/>
          </a:xfrm>
        </p:spPr>
        <p:txBody>
          <a:bodyPr/>
          <a:lstStyle/>
          <a:p>
            <a:pPr eaLnBrk="1" hangingPunct="1"/>
            <a:r>
              <a:rPr lang="en-US" sz="4000"/>
              <a:t>Asymptotic Analysis: Big Theta (</a:t>
            </a:r>
            <a:r>
              <a:rPr lang="en-US" sz="4000">
                <a:sym typeface="Symbol" panose="05050102010706020507" pitchFamily="18" charset="2"/>
              </a:rPr>
              <a:t>()</a:t>
            </a:r>
            <a:r>
              <a:rPr lang="en-US" sz="4000"/>
              <a:t>)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9300"/>
            <a:ext cx="8077200" cy="3695700"/>
          </a:xfrm>
        </p:spPr>
        <p:txBody>
          <a:bodyPr/>
          <a:lstStyle/>
          <a:p>
            <a:pPr eaLnBrk="1" hangingPunct="1"/>
            <a:r>
              <a:rPr lang="en-US">
                <a:sym typeface="Symbol" panose="05050102010706020507" pitchFamily="18" charset="2"/>
              </a:rPr>
              <a:t>When O() and () meet, we indicate this by using () (big-Theta) notation.</a:t>
            </a:r>
          </a:p>
          <a:p>
            <a:pPr eaLnBrk="1" hangingPunct="1">
              <a:buFontTx/>
              <a:buNone/>
            </a:pPr>
            <a:endParaRPr lang="en-US">
              <a:sym typeface="Symbol" panose="05050102010706020507" pitchFamily="18" charset="2"/>
            </a:endParaRPr>
          </a:p>
          <a:p>
            <a:pPr eaLnBrk="1" hangingPunct="1"/>
            <a:r>
              <a:rPr lang="en-US" b="1">
                <a:sym typeface="Symbol" panose="05050102010706020507" pitchFamily="18" charset="2"/>
              </a:rPr>
              <a:t>Definition</a:t>
            </a:r>
            <a:r>
              <a:rPr lang="en-US">
                <a:sym typeface="Symbol" panose="05050102010706020507" pitchFamily="18" charset="2"/>
              </a:rPr>
              <a:t>: An algorithm is said to be (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if it is in O(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it is in (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)).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  <p:transition>
    <p:split orient="vert"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F7370E-3571-4B7E-B928-F5A18082B7F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785813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11363"/>
            <a:ext cx="8064500" cy="987425"/>
          </a:xfrm>
        </p:spPr>
        <p:txBody>
          <a:bodyPr/>
          <a:lstStyle/>
          <a:p>
            <a:pPr eaLnBrk="1" hangingPunct="1"/>
            <a:r>
              <a:rPr lang="en-US"/>
              <a:t>Show that log(n!) is in </a:t>
            </a:r>
            <a:r>
              <a:rPr lang="en-US">
                <a:sym typeface="Symbol" panose="05050102010706020507" pitchFamily="18" charset="2"/>
              </a:rPr>
              <a:t>(</a:t>
            </a:r>
            <a:r>
              <a:rPr lang="en-US" i="1">
                <a:sym typeface="Symbol" panose="05050102010706020507" pitchFamily="18" charset="2"/>
              </a:rPr>
              <a:t>n </a:t>
            </a:r>
            <a:r>
              <a:rPr lang="en-US">
                <a:sym typeface="Symbol" panose="05050102010706020507" pitchFamily="18" charset="2"/>
              </a:rPr>
              <a:t>log 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E176E3-B865-40B3-8099-18AD46B244DE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00100"/>
            <a:ext cx="8077200" cy="914400"/>
          </a:xfrm>
        </p:spPr>
        <p:txBody>
          <a:bodyPr/>
          <a:lstStyle/>
          <a:p>
            <a:pPr eaLnBrk="1" hangingPunct="1"/>
            <a:r>
              <a:rPr lang="en-US" sz="4000"/>
              <a:t>Complexity Classes and small-oh (</a:t>
            </a:r>
            <a:r>
              <a:rPr lang="en-US" sz="4000" i="1"/>
              <a:t>o</a:t>
            </a:r>
            <a:r>
              <a:rPr lang="en-US" sz="4000"/>
              <a:t>())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153400" cy="5105400"/>
          </a:xfrm>
        </p:spPr>
        <p:txBody>
          <a:bodyPr/>
          <a:lstStyle/>
          <a:p>
            <a:pPr eaLnBrk="1" hangingPunct="1"/>
            <a:r>
              <a:rPr lang="en-US" sz="2800"/>
              <a:t>Using </a:t>
            </a:r>
            <a:r>
              <a:rPr lang="en-US" sz="2800">
                <a:sym typeface="Symbol" panose="05050102010706020507" pitchFamily="18" charset="2"/>
              </a:rPr>
              <a:t>()</a:t>
            </a:r>
            <a:r>
              <a:rPr lang="en-US" sz="2800" i="1">
                <a:sym typeface="Symbol" panose="05050102010706020507" pitchFamily="18" charset="2"/>
              </a:rPr>
              <a:t> </a:t>
            </a:r>
            <a:r>
              <a:rPr lang="en-US" sz="2800">
                <a:sym typeface="Symbol" panose="05050102010706020507" pitchFamily="18" charset="2"/>
              </a:rPr>
              <a:t>notation, one can divide the functions into different equivalence classes, where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and 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belong to the same equivalence class if </a:t>
            </a:r>
            <a:r>
              <a:rPr lang="en-US" sz="2800" i="1">
                <a:sym typeface="Symbol" panose="05050102010706020507" pitchFamily="18" charset="2"/>
              </a:rPr>
              <a:t>f(n) </a:t>
            </a:r>
            <a:r>
              <a:rPr lang="en-US" sz="2800">
                <a:sym typeface="Symbol" panose="05050102010706020507" pitchFamily="18" charset="2"/>
              </a:rPr>
              <a:t>= (</a:t>
            </a:r>
            <a:r>
              <a:rPr lang="en-US" sz="2800" i="1">
                <a:sym typeface="Symbol" panose="05050102010706020507" pitchFamily="18" charset="2"/>
              </a:rPr>
              <a:t>g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))</a:t>
            </a:r>
          </a:p>
          <a:p>
            <a:pPr eaLnBrk="1" hangingPunct="1"/>
            <a:r>
              <a:rPr lang="en-US" sz="2800">
                <a:sym typeface="Symbol" panose="05050102010706020507" pitchFamily="18" charset="2"/>
              </a:rPr>
              <a:t>To show that two functions belong to different equivalence classes, the small-oh notation has been introduced</a:t>
            </a:r>
          </a:p>
          <a:p>
            <a:pPr eaLnBrk="1" hangingPunct="1"/>
            <a:r>
              <a:rPr lang="en-US" sz="2800" i="1">
                <a:sym typeface="Symbol" panose="05050102010706020507" pitchFamily="18" charset="2"/>
              </a:rPr>
              <a:t> </a:t>
            </a:r>
            <a:r>
              <a:rPr lang="en-US" sz="2800" b="1">
                <a:sym typeface="Symbol" panose="05050102010706020507" pitchFamily="18" charset="2"/>
              </a:rPr>
              <a:t>Definition</a:t>
            </a:r>
            <a:r>
              <a:rPr lang="en-US" sz="2800">
                <a:sym typeface="Symbol" panose="05050102010706020507" pitchFamily="18" charset="2"/>
              </a:rPr>
              <a:t>: Let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and 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be two functions from the set of natural numbers to the set of non-negative real numbers.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is said to be in </a:t>
            </a:r>
            <a:r>
              <a:rPr lang="en-US" sz="2800" i="1">
                <a:sym typeface="Symbol" panose="05050102010706020507" pitchFamily="18" charset="2"/>
              </a:rPr>
              <a:t>o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g</a:t>
            </a:r>
            <a:r>
              <a:rPr lang="en-US" sz="2800">
                <a:sym typeface="Symbol" panose="05050102010706020507" pitchFamily="18" charset="2"/>
              </a:rPr>
              <a:t>(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)) if for every constant c &gt; 0, there is a positive integer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 i="1" baseline="-25000">
                <a:sym typeface="Symbol" panose="05050102010706020507" pitchFamily="18" charset="2"/>
              </a:rPr>
              <a:t>0</a:t>
            </a:r>
            <a:r>
              <a:rPr lang="en-US" sz="2800">
                <a:sym typeface="Symbol" panose="05050102010706020507" pitchFamily="18" charset="2"/>
              </a:rPr>
              <a:t> such that </a:t>
            </a:r>
            <a:r>
              <a:rPr lang="en-US" sz="2800" i="1">
                <a:sym typeface="Symbol" panose="05050102010706020507" pitchFamily="18" charset="2"/>
              </a:rPr>
              <a:t>f(n)</a:t>
            </a:r>
            <a:r>
              <a:rPr lang="en-US" sz="2800">
                <a:sym typeface="Symbol" panose="05050102010706020507" pitchFamily="18" charset="2"/>
              </a:rPr>
              <a:t> &lt; c</a:t>
            </a:r>
            <a:r>
              <a:rPr lang="en-US" sz="2800" i="1">
                <a:sym typeface="Symbol" panose="05050102010706020507" pitchFamily="18" charset="2"/>
              </a:rPr>
              <a:t>g(n)</a:t>
            </a:r>
            <a:r>
              <a:rPr lang="en-US" sz="2800">
                <a:sym typeface="Symbol" panose="05050102010706020507" pitchFamily="18" charset="2"/>
              </a:rPr>
              <a:t> for all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>
                <a:sym typeface="Symbol" panose="05050102010706020507" pitchFamily="18" charset="2"/>
              </a:rPr>
              <a:t>  </a:t>
            </a:r>
            <a:r>
              <a:rPr lang="en-US" sz="2800" i="1">
                <a:sym typeface="Symbol" panose="05050102010706020507" pitchFamily="18" charset="2"/>
              </a:rPr>
              <a:t>n</a:t>
            </a:r>
            <a:r>
              <a:rPr lang="en-US" sz="2800" i="1" baseline="-25000">
                <a:sym typeface="Symbol" panose="05050102010706020507" pitchFamily="18" charset="2"/>
              </a:rPr>
              <a:t>0</a:t>
            </a:r>
            <a:r>
              <a:rPr lang="en-US" sz="2800">
                <a:sym typeface="Symbol" panose="05050102010706020507" pitchFamily="18" charset="2"/>
              </a:rPr>
              <a:t>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AEFA0E4-1B62-4BD5-923B-A26077F88B0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8838"/>
            <a:ext cx="8077200" cy="784225"/>
          </a:xfrm>
        </p:spPr>
        <p:txBody>
          <a:bodyPr/>
          <a:lstStyle/>
          <a:p>
            <a:pPr eaLnBrk="1" hangingPunct="1"/>
            <a:r>
              <a:rPr lang="en-US" sz="4000"/>
              <a:t>Simplifying Rules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62113"/>
            <a:ext cx="8458200" cy="5124450"/>
          </a:xfrm>
        </p:spPr>
        <p:txBody>
          <a:bodyPr/>
          <a:lstStyle/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)), then </a:t>
            </a:r>
            <a:r>
              <a:rPr lang="en-US" i="1">
                <a:sym typeface="Symbol" panose="05050102010706020507" pitchFamily="18" charset="2"/>
              </a:rPr>
              <a:t>f(n)</a:t>
            </a:r>
            <a:r>
              <a:rPr lang="en-US">
                <a:sym typeface="Symbol" panose="05050102010706020507" pitchFamily="18" charset="2"/>
              </a:rPr>
              <a:t> is in O(</a:t>
            </a:r>
            <a:r>
              <a:rPr lang="en-US" i="1">
                <a:sym typeface="Symbol" panose="05050102010706020507" pitchFamily="18" charset="2"/>
              </a:rPr>
              <a:t>h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</a:t>
            </a: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kg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for any constant </a:t>
            </a:r>
            <a:r>
              <a:rPr lang="en-US" i="1">
                <a:sym typeface="Symbol" panose="05050102010706020507" pitchFamily="18" charset="2"/>
              </a:rPr>
              <a:t>k</a:t>
            </a:r>
            <a:r>
              <a:rPr lang="en-US">
                <a:sym typeface="Symbol" panose="05050102010706020507" pitchFamily="18" charset="2"/>
              </a:rPr>
              <a:t> &gt; 0, then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  <a:endParaRPr lang="en-US" i="1">
              <a:sym typeface="Symbol" panose="05050102010706020507" pitchFamily="18" charset="2"/>
            </a:endParaRP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</a:t>
            </a:r>
            <a:r>
              <a:rPr lang="en-US" i="1">
                <a:sym typeface="Symbol" panose="05050102010706020507" pitchFamily="18" charset="2"/>
              </a:rPr>
              <a:t>,</a:t>
            </a:r>
            <a:r>
              <a:rPr lang="en-US">
                <a:sym typeface="Symbol" panose="05050102010706020507" pitchFamily="18" charset="2"/>
              </a:rPr>
              <a:t> then (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 i="1">
                <a:sym typeface="Symbol" panose="05050102010706020507" pitchFamily="18" charset="2"/>
              </a:rPr>
              <a:t> + f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)(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  <a:endParaRPr lang="en-US" i="1">
              <a:sym typeface="Symbol" panose="05050102010706020507" pitchFamily="18" charset="2"/>
            </a:endParaRPr>
          </a:p>
          <a:p>
            <a:pPr eaLnBrk="1" hangingPunct="1"/>
            <a:r>
              <a:rPr lang="en-US">
                <a:sym typeface="Symbol" panose="05050102010706020507" pitchFamily="18" charset="2"/>
              </a:rPr>
              <a:t>If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and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O(</a:t>
            </a:r>
            <a:r>
              <a:rPr lang="en-US" i="1">
                <a:sym typeface="Symbol" panose="05050102010706020507" pitchFamily="18" charset="2"/>
              </a:rPr>
              <a:t>g</a:t>
            </a:r>
            <a:r>
              <a:rPr lang="en-US" i="1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)) then 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1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</a:t>
            </a:r>
            <a:r>
              <a:rPr lang="en-US" i="1">
                <a:sym typeface="Symbol" panose="05050102010706020507" pitchFamily="18" charset="2"/>
              </a:rPr>
              <a:t>f</a:t>
            </a:r>
            <a:r>
              <a:rPr lang="en-US" baseline="-25000">
                <a:sym typeface="Symbol" panose="05050102010706020507" pitchFamily="18" charset="2"/>
              </a:rPr>
              <a:t>2</a:t>
            </a:r>
            <a:r>
              <a:rPr lang="en-US">
                <a:sym typeface="Symbol" panose="05050102010706020507" pitchFamily="18" charset="2"/>
              </a:rPr>
              <a:t>(</a:t>
            </a:r>
            <a:r>
              <a:rPr lang="en-US" i="1">
                <a:sym typeface="Symbol" panose="05050102010706020507" pitchFamily="18" charset="2"/>
              </a:rPr>
              <a:t>n</a:t>
            </a:r>
            <a:r>
              <a:rPr lang="en-US">
                <a:sym typeface="Symbol" panose="05050102010706020507" pitchFamily="18" charset="2"/>
              </a:rPr>
              <a:t>) is in ………</a:t>
            </a:r>
          </a:p>
          <a:p>
            <a:pPr lvl="2" eaLnBrk="1" hangingPunct="1"/>
            <a:r>
              <a:rPr lang="en-US">
                <a:sym typeface="Symbol" panose="05050102010706020507" pitchFamily="18" charset="2"/>
              </a:rPr>
              <a:t>You can safely “globally” replace O with  or  in the above, where the above rules will still hold.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00100"/>
            <a:ext cx="7772400" cy="914400"/>
          </a:xfrm>
        </p:spPr>
        <p:txBody>
          <a:bodyPr/>
          <a:lstStyle/>
          <a:p>
            <a:pPr eaLnBrk="1" hangingPunct="1"/>
            <a:r>
              <a:rPr lang="en-US"/>
              <a:t>Very Useful Simplifying Rule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5800" y="1614488"/>
            <a:ext cx="7848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kumimoji="1" lang="en-US" sz="2800" kern="0" dirty="0">
                <a:latin typeface="+mn-lt"/>
                <a:cs typeface="+mn-cs"/>
              </a:rPr>
              <a:t>Let </a:t>
            </a:r>
            <a:r>
              <a:rPr kumimoji="1" lang="en-US" sz="2800" i="1" kern="0" dirty="0">
                <a:latin typeface="+mn-lt"/>
                <a:cs typeface="+mn-cs"/>
              </a:rPr>
              <a:t>f(n)</a:t>
            </a:r>
            <a:r>
              <a:rPr kumimoji="1" lang="en-US" sz="2800" kern="0" dirty="0">
                <a:latin typeface="+mn-lt"/>
                <a:cs typeface="+mn-cs"/>
              </a:rPr>
              <a:t> and </a:t>
            </a:r>
            <a:r>
              <a:rPr kumimoji="1" lang="en-US" sz="2800" i="1" kern="0" dirty="0">
                <a:latin typeface="+mn-lt"/>
                <a:cs typeface="+mn-cs"/>
              </a:rPr>
              <a:t>g(n)</a:t>
            </a:r>
            <a:r>
              <a:rPr kumimoji="1" lang="en-US" sz="2800" kern="0" dirty="0">
                <a:latin typeface="+mn-lt"/>
                <a:cs typeface="+mn-cs"/>
              </a:rPr>
              <a:t> be </a:t>
            </a:r>
            <a:r>
              <a:rPr kumimoji="1" lang="en-US" sz="2800" kern="0" dirty="0" err="1">
                <a:latin typeface="+mn-lt"/>
                <a:cs typeface="+mn-cs"/>
                <a:sym typeface="Symbol" pitchFamily="18" charset="2"/>
              </a:rPr>
              <a:t>be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two functions from the set of natural numbers to the set of non-negative real numbers</a:t>
            </a:r>
            <a:r>
              <a:rPr kumimoji="1" lang="en-US" sz="2800" kern="0" dirty="0">
                <a:latin typeface="+mn-lt"/>
                <a:cs typeface="+mn-cs"/>
              </a:rPr>
              <a:t> such that: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kumimoji="1" lang="en-US" sz="2800" kern="0" dirty="0">
              <a:latin typeface="+mn-lt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</a:rPr>
              <a:t>	Then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</a:rPr>
              <a:t>		if L &lt; 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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         if L &gt; 0 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		if 0 &lt; L &lt; 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		if L = 0 then </a:t>
            </a:r>
            <a:r>
              <a:rPr kumimoji="1" lang="en-US" sz="2800" i="1" kern="0" dirty="0">
                <a:latin typeface="+mn-lt"/>
                <a:cs typeface="+mn-cs"/>
                <a:sym typeface="Symbol" pitchFamily="18" charset="2"/>
              </a:rPr>
              <a:t>f(n)</a:t>
            </a:r>
            <a:r>
              <a:rPr kumimoji="1" lang="en-US" sz="2800" kern="0" dirty="0">
                <a:latin typeface="+mn-lt"/>
                <a:cs typeface="+mn-cs"/>
                <a:sym typeface="Symbol" pitchFamily="18" charset="2"/>
              </a:rPr>
              <a:t> is in</a:t>
            </a:r>
          </a:p>
        </p:txBody>
      </p:sp>
      <p:graphicFrame>
        <p:nvGraphicFramePr>
          <p:cNvPr id="39940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971800" y="2768600"/>
          <a:ext cx="33528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Equation" r:id="rId3" imgW="1346040" imgH="419040" progId="Equation.3">
                  <p:embed/>
                </p:oleObj>
              </mc:Choice>
              <mc:Fallback>
                <p:oleObj name="Equation" r:id="rId3" imgW="1346040" imgH="419040" progId="Equation.3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768600"/>
                        <a:ext cx="3352800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9D97A3-1F70-41BA-B1EF-72AA42C2C7E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AF4E3E0-5431-4BAF-949F-93A207079C5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7250"/>
            <a:ext cx="8077200" cy="858838"/>
          </a:xfrm>
        </p:spPr>
        <p:txBody>
          <a:bodyPr/>
          <a:lstStyle/>
          <a:p>
            <a:pPr eaLnBrk="1" hangingPunct="1"/>
            <a:r>
              <a:rPr lang="en-US"/>
              <a:t>Space Complexity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8915400" cy="4648200"/>
          </a:xfrm>
        </p:spPr>
        <p:txBody>
          <a:bodyPr/>
          <a:lstStyle/>
          <a:p>
            <a:pPr eaLnBrk="1" hangingPunct="1"/>
            <a:r>
              <a:rPr lang="en-US"/>
              <a:t>Space complexity refers to the number of memory cells needed to carry out the computational steps required in an algorithm </a:t>
            </a:r>
            <a:r>
              <a:rPr lang="en-US" b="1"/>
              <a:t>excluding</a:t>
            </a:r>
            <a:r>
              <a:rPr lang="en-US"/>
              <a:t> memory cells needed to hold the input.</a:t>
            </a:r>
          </a:p>
          <a:p>
            <a:pPr eaLnBrk="1" hangingPunct="1"/>
            <a:r>
              <a:rPr lang="en-US"/>
              <a:t>Compare additional space needed to carry out SELECTIONSORT to that of BOTTOMUPSORT if we have an array with 2 million elements!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7E3FA6-1F1B-46C4-BBDD-E805D427FD1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49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Examples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What is the space complexity for</a:t>
            </a:r>
          </a:p>
          <a:p>
            <a:pPr lvl="1" eaLnBrk="1" hangingPunct="1"/>
            <a:r>
              <a:rPr lang="en-US"/>
              <a:t>Linear search</a:t>
            </a:r>
          </a:p>
          <a:p>
            <a:pPr lvl="1" eaLnBrk="1" hangingPunct="1"/>
            <a:r>
              <a:rPr lang="en-US"/>
              <a:t>Binary search</a:t>
            </a:r>
          </a:p>
          <a:p>
            <a:pPr lvl="1" eaLnBrk="1" hangingPunct="1"/>
            <a:r>
              <a:rPr lang="en-US"/>
              <a:t>Selection sort</a:t>
            </a:r>
          </a:p>
          <a:p>
            <a:pPr lvl="1" eaLnBrk="1" hangingPunct="1"/>
            <a:r>
              <a:rPr lang="en-US"/>
              <a:t>Insertion sort</a:t>
            </a:r>
          </a:p>
          <a:p>
            <a:pPr lvl="1" eaLnBrk="1" hangingPunct="1"/>
            <a:r>
              <a:rPr lang="en-US"/>
              <a:t>Merge (that merges two sorted lists)</a:t>
            </a:r>
          </a:p>
          <a:p>
            <a:pPr lvl="1" eaLnBrk="1" hangingPunct="1"/>
            <a:r>
              <a:rPr lang="en-US"/>
              <a:t>Bottom up merge sort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954341-2408-4F3D-8F53-D84DB8E46BF5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Properties of Algorithms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267200"/>
          </a:xfrm>
        </p:spPr>
        <p:txBody>
          <a:bodyPr/>
          <a:lstStyle/>
          <a:p>
            <a:pPr eaLnBrk="1" hangingPunct="1"/>
            <a:r>
              <a:rPr lang="en-US" sz="2800" i="1" dirty="0"/>
              <a:t>Definiteness</a:t>
            </a:r>
            <a:r>
              <a:rPr lang="en-US" sz="2800" dirty="0"/>
              <a:t>:  It must be clear what should be done.</a:t>
            </a:r>
          </a:p>
          <a:p>
            <a:pPr eaLnBrk="1" hangingPunct="1"/>
            <a:r>
              <a:rPr lang="en-US" sz="2800" i="1" dirty="0"/>
              <a:t>Effectiveness</a:t>
            </a:r>
            <a:r>
              <a:rPr lang="en-US" sz="2800" dirty="0"/>
              <a:t>: Each step must be such that it can, at least in principle, be carried out by a person using pencil and paper in a finite amount of time. E.g. integer arithmetic.</a:t>
            </a:r>
          </a:p>
          <a:p>
            <a:pPr eaLnBrk="1" hangingPunct="1"/>
            <a:r>
              <a:rPr lang="en-US" sz="2800" dirty="0"/>
              <a:t>An algorithm produces one or more outputs and may have zero or more externally supplied inputs.</a:t>
            </a:r>
          </a:p>
          <a:p>
            <a:pPr eaLnBrk="1" hangingPunct="1"/>
            <a:r>
              <a:rPr lang="en-US" sz="2800" i="1" dirty="0"/>
              <a:t>Finiteness</a:t>
            </a:r>
            <a:r>
              <a:rPr lang="en-US" sz="2800" dirty="0"/>
              <a:t>: Algorithms should terminate after a finite number of operations.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642C49C-0AFF-46AC-937D-A51540B446C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Optimal Algorithms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If one can show that there is no algorithm that solves a certain problem in asymptotically less than that of a certain algorithm A, we call A an optimal algorithm.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51431D-6F7D-4353-B59F-956FE7FB24E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642938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Optimal Algorithms: Example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65288"/>
            <a:ext cx="69342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62000" y="5656263"/>
            <a:ext cx="7753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latin typeface="Times New Roman" panose="02020603050405020304" pitchFamily="18" charset="0"/>
              </a:rPr>
              <a:t>A decision tree for sorting three elements</a:t>
            </a:r>
          </a:p>
          <a:p>
            <a:pPr algn="r" eaLnBrk="1" hangingPunct="1"/>
            <a:r>
              <a:rPr lang="en-US">
                <a:solidFill>
                  <a:srgbClr val="002060"/>
                </a:solidFill>
                <a:latin typeface="Times New Roman" panose="02020603050405020304" pitchFamily="18" charset="0"/>
              </a:rPr>
              <a:t>Figure 12.1 page 338 from the textbook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9E0E07D-428E-47D3-A4E5-299D707CC23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858838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Optimal Algorithms: Example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7363"/>
            <a:ext cx="80772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/>
              <a:t>Consider the sorting problem of </a:t>
            </a:r>
            <a:r>
              <a:rPr lang="en-US" sz="2800" i="1"/>
              <a:t>n</a:t>
            </a:r>
            <a:r>
              <a:rPr lang="en-US" sz="2800"/>
              <a:t> distinct elements using element comparison-based sorting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/>
              <a:t>Using the decision tree model, the number of possible solutions (leaf nodes) in the binary tree is equal to ................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/>
              <a:t>You have learnt earlier that a binary tree with n nodes has height of at least </a:t>
            </a:r>
            <a:r>
              <a:rPr lang="en-US" sz="2400">
                <a:sym typeface="Symbol" panose="05050102010706020507" pitchFamily="18" charset="2"/>
              </a:rPr>
              <a:t> log </a:t>
            </a:r>
            <a:r>
              <a:rPr lang="en-US" sz="2400" i="1">
                <a:sym typeface="Symbol" panose="05050102010706020507" pitchFamily="18" charset="2"/>
              </a:rPr>
              <a:t>n</a:t>
            </a:r>
            <a:r>
              <a:rPr lang="en-US" sz="2400">
                <a:sym typeface="Symbol" panose="05050102010706020507" pitchFamily="18" charset="2"/>
              </a:rPr>
              <a:t>  (Observation 3.3 page 111 of the textbook)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>
                <a:sym typeface="Symbol" panose="05050102010706020507" pitchFamily="18" charset="2"/>
              </a:rPr>
              <a:t>Hence, the length of the longest path in a decision tree for sorting </a:t>
            </a:r>
            <a:r>
              <a:rPr lang="en-US" sz="2400" i="1">
                <a:sym typeface="Symbol" panose="05050102010706020507" pitchFamily="18" charset="2"/>
              </a:rPr>
              <a:t>n</a:t>
            </a:r>
            <a:r>
              <a:rPr lang="en-US" sz="2400">
                <a:sym typeface="Symbol" panose="05050102010706020507" pitchFamily="18" charset="2"/>
              </a:rPr>
              <a:t> distinct elements is at least .............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>
                <a:sym typeface="Symbol" panose="05050102010706020507" pitchFamily="18" charset="2"/>
              </a:rPr>
              <a:t>Therefore,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Insertion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Selection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Merge sort is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>
                <a:sym typeface="Symbol" panose="05050102010706020507" pitchFamily="18" charset="2"/>
              </a:rPr>
              <a:t>Quick sort is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B5A2AE-8D4A-4C80-89CD-E62927091421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942975"/>
            <a:ext cx="8839200" cy="914400"/>
          </a:xfrm>
        </p:spPr>
        <p:txBody>
          <a:bodyPr/>
          <a:lstStyle/>
          <a:p>
            <a:pPr eaLnBrk="1" hangingPunct="1"/>
            <a:r>
              <a:rPr lang="en-US" sz="3600"/>
              <a:t>Estimating the Running Time of an Algorithm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9300"/>
            <a:ext cx="8153400" cy="4410075"/>
          </a:xfrm>
        </p:spPr>
        <p:txBody>
          <a:bodyPr/>
          <a:lstStyle/>
          <a:p>
            <a:pPr eaLnBrk="1" hangingPunct="1"/>
            <a:r>
              <a:rPr lang="en-US"/>
              <a:t>As mentioned earlier, we need to focus on counting those operations which represent, in general, the behavior of the algorithm</a:t>
            </a:r>
          </a:p>
          <a:p>
            <a:pPr eaLnBrk="1" hangingPunct="1"/>
            <a:r>
              <a:rPr lang="en-US"/>
              <a:t>This is achieved by</a:t>
            </a:r>
          </a:p>
          <a:p>
            <a:pPr lvl="1" eaLnBrk="1" hangingPunct="1"/>
            <a:r>
              <a:rPr lang="en-US"/>
              <a:t>Counting the frequency of </a:t>
            </a:r>
            <a:r>
              <a:rPr lang="en-US" b="1"/>
              <a:t>basic operations</a:t>
            </a:r>
            <a:r>
              <a:rPr lang="en-US"/>
              <a:t>.</a:t>
            </a:r>
          </a:p>
          <a:p>
            <a:pPr lvl="2" eaLnBrk="1" hangingPunct="1"/>
            <a:r>
              <a:rPr lang="en-US"/>
              <a:t>Basic operation is an operation with highest frequency to within a constant factor among all other elementary operations</a:t>
            </a:r>
          </a:p>
          <a:p>
            <a:pPr lvl="1" eaLnBrk="1" hangingPunct="1"/>
            <a:r>
              <a:rPr lang="en-US"/>
              <a:t>Recurrence Relations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6A023AF-A05B-4987-9AE6-36046ED89B8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57288"/>
            <a:ext cx="7924800" cy="914400"/>
          </a:xfrm>
        </p:spPr>
        <p:txBody>
          <a:bodyPr/>
          <a:lstStyle/>
          <a:p>
            <a:pPr eaLnBrk="1" hangingPunct="1"/>
            <a:r>
              <a:rPr lang="en-US" sz="4000"/>
              <a:t>Counting the Frequency of Basic Operations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662238"/>
            <a:ext cx="8458200" cy="4124325"/>
          </a:xfrm>
        </p:spPr>
        <p:txBody>
          <a:bodyPr/>
          <a:lstStyle/>
          <a:p>
            <a:pPr eaLnBrk="1" hangingPunct="1"/>
            <a:r>
              <a:rPr lang="en-US"/>
              <a:t>Sometimes, it is easier to compute the frequency of an operation that is a good representative of the overall time complexity of the algorithm</a:t>
            </a:r>
          </a:p>
          <a:p>
            <a:pPr lvl="1" eaLnBrk="1" hangingPunct="1"/>
            <a:r>
              <a:rPr lang="en-US"/>
              <a:t>For example, Algorithm MERGE.</a:t>
            </a:r>
          </a:p>
          <a:p>
            <a:pPr eaLnBrk="1" hangingPunct="1"/>
            <a:r>
              <a:rPr lang="en-US"/>
              <a:t>Counting the number of iterations </a:t>
            </a:r>
          </a:p>
          <a:p>
            <a:pPr lvl="1" eaLnBrk="1" hangingPunct="1"/>
            <a:r>
              <a:rPr lang="en-US"/>
              <a:t>The number of iterations in a while loop and/or a for loop is a good indication of the total number of operations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549275"/>
            <a:ext cx="8077200" cy="1143000"/>
          </a:xfrm>
        </p:spPr>
        <p:txBody>
          <a:bodyPr/>
          <a:lstStyle/>
          <a:p>
            <a:pPr eaLnBrk="1" hangingPunct="1"/>
            <a:r>
              <a:rPr lang="en-US" sz="2800"/>
              <a:t>Simple Complexity Analysis: Complex Loops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1438"/>
            <a:ext cx="8064500" cy="35020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GB" sz="2000"/>
              <a:t>Represent the cost of the for loop in summation form.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GB" sz="1800"/>
              <a:t>The main idea is to make sure that we find an iterator that increase/decrease its values by 1.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GB" sz="1800"/>
              <a:t>For example, consider finding the number of times statements 1, 2 and 3 get executed below: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ADFD92-A724-4C5A-8D85-506A06F23B4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85750" y="3000375"/>
            <a:ext cx="3906838" cy="64611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statement1;</a:t>
            </a:r>
          </a:p>
        </p:txBody>
      </p:sp>
      <p:sp>
        <p:nvSpPr>
          <p:cNvPr id="48134" name="Text Box 5"/>
          <p:cNvSpPr txBox="1">
            <a:spLocks noChangeArrowheads="1"/>
          </p:cNvSpPr>
          <p:nvPr/>
        </p:nvSpPr>
        <p:spPr bwMode="auto">
          <a:xfrm>
            <a:off x="285750" y="3709988"/>
            <a:ext cx="4457700" cy="12001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&lt;=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 for (int j = 1; j &lt;= n; j++) 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statement2;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</p:txBody>
      </p:sp>
      <p:sp>
        <p:nvSpPr>
          <p:cNvPr id="48135" name="Text Box 5"/>
          <p:cNvSpPr txBox="1">
            <a:spLocks noChangeArrowheads="1"/>
          </p:cNvSpPr>
          <p:nvPr/>
        </p:nvSpPr>
        <p:spPr bwMode="auto">
          <a:xfrm>
            <a:off x="285750" y="4995863"/>
            <a:ext cx="4457700" cy="12001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for (int i = 1; i &lt;= n; i++)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 for (int j = 1; j &lt;= i; j++) 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	statement3;</a:t>
            </a:r>
          </a:p>
          <a:p>
            <a:pPr eaLnBrk="1" hangingPunct="1"/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5214938" y="2708275"/>
          <a:ext cx="1598612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3" name="Equation" r:id="rId4" imgW="698197" imgH="431613" progId="Equation.DSMT4">
                  <p:embed/>
                </p:oleObj>
              </mc:Choice>
              <mc:Fallback>
                <p:oleObj name="Equation" r:id="rId4" imgW="698197" imgH="431613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2708275"/>
                        <a:ext cx="1598612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5214938" y="3706813"/>
          <a:ext cx="37211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4" name="Equation" r:id="rId6" imgW="1624895" imgH="444307" progId="Equation.DSMT4">
                  <p:embed/>
                </p:oleObj>
              </mc:Choice>
              <mc:Fallback>
                <p:oleObj name="Equation" r:id="rId6" imgW="1624895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3706813"/>
                        <a:ext cx="372110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5214938" y="4981575"/>
          <a:ext cx="34591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5" name="Equation" r:id="rId8" imgW="1511300" imgH="457200" progId="Equation.DSMT4">
                  <p:embed/>
                </p:oleObj>
              </mc:Choice>
              <mc:Fallback>
                <p:oleObj name="Equation" r:id="rId8" imgW="1511300" imgH="457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4981575"/>
                        <a:ext cx="3459162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73075" y="549275"/>
            <a:ext cx="8077200" cy="1143000"/>
          </a:xfrm>
        </p:spPr>
        <p:txBody>
          <a:bodyPr/>
          <a:lstStyle/>
          <a:p>
            <a:pPr eaLnBrk="1" hangingPunct="1"/>
            <a:r>
              <a:rPr lang="en-US"/>
              <a:t>Useful Summation Formulas</a:t>
            </a:r>
          </a:p>
        </p:txBody>
      </p:sp>
      <p:sp>
        <p:nvSpPr>
          <p:cNvPr id="4915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/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br>
              <a:rPr lang="en-US" sz="1100">
                <a:cs typeface="Times New Roman" panose="02020603050405020304" pitchFamily="18" charset="0"/>
              </a:rPr>
            </a:br>
            <a:br>
              <a:rPr lang="en-US" sz="1100">
                <a:cs typeface="Times New Roman" panose="02020603050405020304" pitchFamily="18" charset="0"/>
              </a:rPr>
            </a:br>
            <a:endParaRPr lang="en-US"/>
          </a:p>
        </p:txBody>
      </p:sp>
      <p:graphicFrame>
        <p:nvGraphicFramePr>
          <p:cNvPr id="49157" name="Object 8"/>
          <p:cNvGraphicFramePr>
            <a:graphicFrameLocks noChangeAspect="1"/>
          </p:cNvGraphicFramePr>
          <p:nvPr/>
        </p:nvGraphicFramePr>
        <p:xfrm>
          <a:off x="3063875" y="1666875"/>
          <a:ext cx="35242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4" name="Equation" r:id="rId4" imgW="1879600" imgH="457200" progId="Equation.DSMT4">
                  <p:embed/>
                </p:oleObj>
              </mc:Choice>
              <mc:Fallback>
                <p:oleObj name="Equation" r:id="rId4" imgW="187960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1666875"/>
                        <a:ext cx="35242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8" name="Object 9"/>
          <p:cNvGraphicFramePr>
            <a:graphicFrameLocks noChangeAspect="1"/>
          </p:cNvGraphicFramePr>
          <p:nvPr/>
        </p:nvGraphicFramePr>
        <p:xfrm>
          <a:off x="3063875" y="2586038"/>
          <a:ext cx="2043113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5" name="Equation" r:id="rId6" imgW="977476" imgH="444307" progId="Equation.DSMT4">
                  <p:embed/>
                </p:oleObj>
              </mc:Choice>
              <mc:Fallback>
                <p:oleObj name="Equation" r:id="rId6" imgW="977476" imgH="444307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2586038"/>
                        <a:ext cx="2043113" cy="92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/>
          </a:p>
        </p:txBody>
      </p:sp>
      <p:graphicFrame>
        <p:nvGraphicFramePr>
          <p:cNvPr id="49160" name="Object 13"/>
          <p:cNvGraphicFramePr>
            <a:graphicFrameLocks noChangeAspect="1"/>
          </p:cNvGraphicFramePr>
          <p:nvPr/>
        </p:nvGraphicFramePr>
        <p:xfrm>
          <a:off x="3063875" y="3576638"/>
          <a:ext cx="2922588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6" name="Equation" r:id="rId8" imgW="1536033" imgH="444307" progId="Equation.DSMT4">
                  <p:embed/>
                </p:oleObj>
              </mc:Choice>
              <mc:Fallback>
                <p:oleObj name="Equation" r:id="rId8" imgW="1536033" imgH="444307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3576638"/>
                        <a:ext cx="2922588" cy="84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14"/>
          <p:cNvGraphicFramePr>
            <a:graphicFrameLocks noChangeAspect="1"/>
          </p:cNvGraphicFramePr>
          <p:nvPr/>
        </p:nvGraphicFramePr>
        <p:xfrm>
          <a:off x="3063875" y="4484688"/>
          <a:ext cx="236696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7" name="Equation" r:id="rId10" imgW="1244600" imgH="520700" progId="Equation.DSMT4">
                  <p:embed/>
                </p:oleObj>
              </mc:Choice>
              <mc:Fallback>
                <p:oleObj name="Equation" r:id="rId10" imgW="1244600" imgH="5207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4484688"/>
                        <a:ext cx="2366963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2" name="Object 15"/>
          <p:cNvGraphicFramePr>
            <a:graphicFrameLocks noChangeAspect="1"/>
          </p:cNvGraphicFramePr>
          <p:nvPr/>
        </p:nvGraphicFramePr>
        <p:xfrm>
          <a:off x="3063875" y="5537200"/>
          <a:ext cx="24892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8" name="Equation" r:id="rId12" imgW="1307532" imgH="444307" progId="Equation.DSMT4">
                  <p:embed/>
                </p:oleObj>
              </mc:Choice>
              <mc:Fallback>
                <p:oleObj name="Equation" r:id="rId12" imgW="1307532" imgH="444307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75" y="5537200"/>
                        <a:ext cx="2489200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66ED8AD-B0B9-4073-BCB9-3D1B1B5B32C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D967B81-A775-4573-B7EC-CD4E2E7939AB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1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sum 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(j=1; j&lt;=n; j++)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for (i=1; i&lt;=j; i++)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sum++;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(k=0; k&lt;n; k++)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A[k] = k;</a:t>
            </a:r>
          </a:p>
          <a:p>
            <a:pPr eaLnBrk="1" hangingPunct="1">
              <a:buFontTx/>
              <a:buNone/>
            </a:pPr>
            <a:endParaRPr lang="en-US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870768-D051-47FF-AD01-F8440A6F6273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 2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j := 1 to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sum[j] :=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for i := 1 to j</a:t>
            </a:r>
            <a:r>
              <a:rPr lang="en-US" baseline="30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2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sum[j] := sum[j] + i;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return sum[1..  ];</a:t>
            </a:r>
          </a:p>
        </p:txBody>
      </p:sp>
      <p:graphicFrame>
        <p:nvGraphicFramePr>
          <p:cNvPr id="51205" name="Object 7"/>
          <p:cNvGraphicFramePr>
            <a:graphicFrameLocks noChangeAspect="1"/>
          </p:cNvGraphicFramePr>
          <p:nvPr/>
        </p:nvGraphicFramePr>
        <p:xfrm>
          <a:off x="4143375" y="2390775"/>
          <a:ext cx="6429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3" name="Equation" r:id="rId3" imgW="241300" imgH="228600" progId="Equation.3">
                  <p:embed/>
                </p:oleObj>
              </mc:Choice>
              <mc:Fallback>
                <p:oleObj name="Equation" r:id="rId3" imgW="2413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5" y="2390775"/>
                        <a:ext cx="6429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8"/>
          <p:cNvGraphicFramePr>
            <a:graphicFrameLocks noChangeAspect="1"/>
          </p:cNvGraphicFramePr>
          <p:nvPr/>
        </p:nvGraphicFramePr>
        <p:xfrm>
          <a:off x="4214813" y="6000750"/>
          <a:ext cx="500062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4" name="Equation" r:id="rId5" imgW="241300" imgH="228600" progId="Equation.3">
                  <p:embed/>
                </p:oleObj>
              </mc:Choice>
              <mc:Fallback>
                <p:oleObj name="Equation" r:id="rId5" imgW="2413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3" y="6000750"/>
                        <a:ext cx="500062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1BDE72-D183-4D44-B633-1C7BB6677C56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59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928688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Example 3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5963"/>
            <a:ext cx="7772400" cy="480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i := 1 to n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m :=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 n/i 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for j := 1 to m do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 count := count + 1 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end for;</a:t>
            </a:r>
          </a:p>
          <a:p>
            <a:pPr eaLnBrk="1" hangingPunct="1"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F76F84-0DBE-4310-8AAB-DAD0489BDF79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Our Objective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286000"/>
            <a:ext cx="8064500" cy="3502025"/>
          </a:xfrm>
        </p:spPr>
        <p:txBody>
          <a:bodyPr/>
          <a:lstStyle/>
          <a:p>
            <a:pPr eaLnBrk="1" hangingPunct="1"/>
            <a:r>
              <a:rPr lang="en-US" dirty="0"/>
              <a:t>Find the most efficient algorithm for solving a particular problem.</a:t>
            </a:r>
          </a:p>
          <a:p>
            <a:pPr eaLnBrk="1" hangingPunct="1"/>
            <a:r>
              <a:rPr lang="en-US" dirty="0"/>
              <a:t>In order to achieve the objective, we need to determine:</a:t>
            </a:r>
          </a:p>
          <a:p>
            <a:pPr lvl="1" eaLnBrk="1" hangingPunct="1"/>
            <a:r>
              <a:rPr lang="en-US" dirty="0"/>
              <a:t>How can we find such algorithm?</a:t>
            </a:r>
          </a:p>
          <a:p>
            <a:pPr lvl="1" eaLnBrk="1" hangingPunct="1"/>
            <a:r>
              <a:rPr lang="en-US" dirty="0"/>
              <a:t>What does it mean to be an efficient algorithm?</a:t>
            </a:r>
          </a:p>
          <a:p>
            <a:pPr lvl="1" eaLnBrk="1" hangingPunct="1"/>
            <a:r>
              <a:rPr lang="en-US" dirty="0"/>
              <a:t>How can one tell that it is more efficient than other algorithms?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7C10D9-CA35-43B1-BEC8-8C1C8243847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143000"/>
            <a:ext cx="8077200" cy="930275"/>
          </a:xfrm>
        </p:spPr>
        <p:txBody>
          <a:bodyPr/>
          <a:lstStyle/>
          <a:p>
            <a:pPr eaLnBrk="1" hangingPunct="1"/>
            <a:r>
              <a:rPr lang="en-US"/>
              <a:t>Examples 4 &amp; 5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3844925"/>
          </a:xfrm>
        </p:spPr>
        <p:txBody>
          <a:bodyPr/>
          <a:lstStyle/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sum1 = 0;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for (k=1; k&lt;=n; k*=2)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for (j=1; j&lt;=n; j++)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  sum1++;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endParaRPr lang="en-US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sum2 = 0;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for (k=1; k&lt;=n; k*=2)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for (j=1; j&lt;=k; j++)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sym typeface="Symbol" panose="05050102010706020507" pitchFamily="18" charset="2"/>
              </a:rPr>
              <a:t>    sum2++;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7F4F07-B113-49D6-856F-A895139C3C7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712788"/>
          </a:xfrm>
        </p:spPr>
        <p:txBody>
          <a:bodyPr/>
          <a:lstStyle/>
          <a:p>
            <a:pPr eaLnBrk="1" hangingPunct="1"/>
            <a:r>
              <a:rPr lang="en-US"/>
              <a:t>Example 6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9763"/>
            <a:ext cx="77724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while n &gt;= 1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for j := 1 to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execute_algorithm_x;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count := count + 1;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end for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n := n / 2;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end while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11ABBC9-DC5E-435B-ABD2-A9CD2A8D988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00125"/>
            <a:ext cx="8077200" cy="784225"/>
          </a:xfrm>
        </p:spPr>
        <p:txBody>
          <a:bodyPr/>
          <a:lstStyle/>
          <a:p>
            <a:pPr eaLnBrk="1" hangingPunct="1"/>
            <a:r>
              <a:rPr lang="en-US"/>
              <a:t>Example 7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57375"/>
            <a:ext cx="77724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count := 0;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for i := 1 to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j := 2;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while j &lt;= n do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j := j</a:t>
            </a:r>
            <a:r>
              <a:rPr lang="en-US" baseline="3000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;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   count := count + 1;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   end while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end for;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 return count;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BEED1EB-0A3A-47AE-B104-F6343E3260B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63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Recurrence Relations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The number of operations can be represented as a recurrence relation. </a:t>
            </a:r>
          </a:p>
          <a:p>
            <a:pPr eaLnBrk="1" hangingPunct="1"/>
            <a:r>
              <a:rPr lang="en-US"/>
              <a:t>There are very well known techniques, other than expanding the recurrence relation, which we will study in order to solve these recurrences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380C02-ED81-4227-A3AF-03D093EF6C6D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64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38225"/>
            <a:ext cx="7772400" cy="533400"/>
          </a:xfrm>
        </p:spPr>
        <p:txBody>
          <a:bodyPr/>
          <a:lstStyle/>
          <a:p>
            <a:pPr eaLnBrk="1" hangingPunct="1"/>
            <a:r>
              <a:rPr lang="en-US" sz="4000"/>
              <a:t>Example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7363"/>
            <a:ext cx="87630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	MergeSort(A,p,r) //Recursive Merge Sort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   if p &lt; r then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     q := </a:t>
            </a: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(p+r)/2;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MergeSort(A,p,q);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MergeSort(A,q+1,r);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   Merge(A,p,q,r);</a:t>
            </a:r>
          </a:p>
          <a:p>
            <a:pPr eaLnBrk="1" hangingPunct="1">
              <a:buFontTx/>
              <a:buNone/>
            </a:pP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 end if;</a:t>
            </a:r>
          </a:p>
          <a:p>
            <a:pPr lvl="1" eaLnBrk="1" hangingPunct="1"/>
            <a:r>
              <a:rPr lang="en-US" sz="2000">
                <a:sym typeface="Symbol" panose="05050102010706020507" pitchFamily="18" charset="2"/>
              </a:rPr>
              <a:t>What is the call to sort an array with n elements?</a:t>
            </a:r>
          </a:p>
          <a:p>
            <a:pPr lvl="1" eaLnBrk="1" hangingPunct="1"/>
            <a:r>
              <a:rPr lang="en-US" sz="2000">
                <a:sym typeface="Symbol" panose="05050102010706020507" pitchFamily="18" charset="2"/>
              </a:rPr>
              <a:t>Let us assume that the overall cost of sorting n elements is T(n), assuming that n is a power of two.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If n = 1, do we know T(n)?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MergeSort(A,p,q)?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MergeSort(A,q+1,r)?</a:t>
            </a:r>
          </a:p>
          <a:p>
            <a:pPr lvl="2" eaLnBrk="1" hangingPunct="1"/>
            <a:r>
              <a:rPr lang="en-US" sz="1800">
                <a:sym typeface="Symbol" panose="05050102010706020507" pitchFamily="18" charset="2"/>
              </a:rPr>
              <a:t>What is the cost of Merge(A,p,q,r)?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93E0A8E-2138-4EEB-BFC2-81088A418FF2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65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Worst Case Analysis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In worst case analysis of time complexity we select the maximum cost among all possible inputs of size </a:t>
            </a:r>
            <a:r>
              <a:rPr lang="en-US" i="1"/>
              <a:t>n</a:t>
            </a:r>
            <a:r>
              <a:rPr lang="en-US"/>
              <a:t>.</a:t>
            </a:r>
          </a:p>
          <a:p>
            <a:pPr lvl="1" eaLnBrk="1" hangingPunct="1"/>
            <a:r>
              <a:rPr lang="en-US"/>
              <a:t>One can do that for the</a:t>
            </a:r>
            <a:r>
              <a:rPr lang="en-US">
                <a:sym typeface="Symbol" panose="05050102010706020507" pitchFamily="18" charset="2"/>
              </a:rPr>
              <a:t>() notation as well as the O() notation.</a:t>
            </a:r>
          </a:p>
          <a:p>
            <a:pPr lvl="1" eaLnBrk="1" hangingPunct="1"/>
            <a:r>
              <a:rPr lang="en-US">
                <a:sym typeface="Symbol" panose="05050102010706020507" pitchFamily="18" charset="2"/>
              </a:rPr>
              <a:t>However, it is better use it with the () notation.</a:t>
            </a:r>
          </a:p>
          <a:p>
            <a:pPr lvl="2" eaLnBrk="1" hangingPunct="1"/>
            <a:r>
              <a:rPr lang="en-US">
                <a:sym typeface="Symbol" panose="05050102010706020507" pitchFamily="18" charset="2"/>
              </a:rPr>
              <a:t>Why?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8DB707-EBBB-41B7-8B23-0A348D66F42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66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85825"/>
            <a:ext cx="7924800" cy="914400"/>
          </a:xfrm>
        </p:spPr>
        <p:txBody>
          <a:bodyPr/>
          <a:lstStyle/>
          <a:p>
            <a:pPr eaLnBrk="1" hangingPunct="1"/>
            <a:r>
              <a:rPr lang="en-US"/>
              <a:t>Average Case Analysis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105025"/>
            <a:ext cx="8077200" cy="3109913"/>
          </a:xfrm>
        </p:spPr>
        <p:txBody>
          <a:bodyPr/>
          <a:lstStyle/>
          <a:p>
            <a:pPr eaLnBrk="1" hangingPunct="1"/>
            <a:r>
              <a:rPr lang="en-US"/>
              <a:t>Probabilities of all inputs is an important piece of prior knowledge in order to compute the number of operations on average</a:t>
            </a:r>
          </a:p>
          <a:p>
            <a:pPr eaLnBrk="1" hangingPunct="1"/>
            <a:r>
              <a:rPr lang="en-US"/>
              <a:t>Usually, average case analysis is lengthy and complicated, even with simplifying assumptions.</a:t>
            </a:r>
          </a:p>
        </p:txBody>
      </p:sp>
      <p:graphicFrame>
        <p:nvGraphicFramePr>
          <p:cNvPr id="59397" name="Object 2"/>
          <p:cNvGraphicFramePr>
            <a:graphicFrameLocks noChangeAspect="1"/>
          </p:cNvGraphicFramePr>
          <p:nvPr/>
        </p:nvGraphicFramePr>
        <p:xfrm>
          <a:off x="4425950" y="3870325"/>
          <a:ext cx="29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6" name="Equation" r:id="rId3" imgW="291973" imgH="431613" progId="Equation.3">
                  <p:embed/>
                </p:oleObj>
              </mc:Choice>
              <mc:Fallback>
                <p:oleObj name="Equation" r:id="rId3" imgW="291973" imgH="431613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3870325"/>
                        <a:ext cx="292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C2E719-8905-4A57-95B9-C94B48A08707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42975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/>
              <a:t>Computing the Average Running Time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071688"/>
            <a:ext cx="8064500" cy="3502025"/>
          </a:xfrm>
        </p:spPr>
        <p:txBody>
          <a:bodyPr/>
          <a:lstStyle/>
          <a:p>
            <a:pPr eaLnBrk="1" hangingPunct="1"/>
            <a:r>
              <a:rPr lang="en-US"/>
              <a:t>The running time in this case is taken to be the average time over all inputs of size </a:t>
            </a:r>
            <a:r>
              <a:rPr lang="en-US" i="1"/>
              <a:t>n</a:t>
            </a:r>
            <a:r>
              <a:rPr lang="en-US"/>
              <a:t>.</a:t>
            </a:r>
          </a:p>
          <a:p>
            <a:pPr lvl="1" eaLnBrk="1" hangingPunct="1"/>
            <a:r>
              <a:rPr lang="en-US"/>
              <a:t>Assume we have </a:t>
            </a:r>
            <a:r>
              <a:rPr lang="en-US" i="1"/>
              <a:t>k</a:t>
            </a:r>
            <a:r>
              <a:rPr lang="en-US"/>
              <a:t> inputs, where each input costs </a:t>
            </a:r>
            <a:r>
              <a:rPr lang="en-US" i="1"/>
              <a:t>C</a:t>
            </a:r>
            <a:r>
              <a:rPr lang="en-US" baseline="-25000"/>
              <a:t>i</a:t>
            </a:r>
            <a:r>
              <a:rPr lang="en-US"/>
              <a:t> operations, and each input can occur with probability P</a:t>
            </a:r>
            <a:r>
              <a:rPr lang="en-US" baseline="-25000"/>
              <a:t>i</a:t>
            </a:r>
            <a:r>
              <a:rPr lang="en-US"/>
              <a:t>, 1 </a:t>
            </a:r>
            <a:r>
              <a:rPr lang="en-US">
                <a:sym typeface="Symbol" panose="05050102010706020507" pitchFamily="18" charset="2"/>
              </a:rPr>
              <a:t> </a:t>
            </a:r>
            <a:r>
              <a:rPr lang="en-US" i="1">
                <a:sym typeface="Symbol" panose="05050102010706020507" pitchFamily="18" charset="2"/>
              </a:rPr>
              <a:t>i</a:t>
            </a:r>
            <a:r>
              <a:rPr lang="en-US">
                <a:sym typeface="Symbol" panose="05050102010706020507" pitchFamily="18" charset="2"/>
              </a:rPr>
              <a:t>  </a:t>
            </a:r>
            <a:r>
              <a:rPr lang="en-US" i="1">
                <a:sym typeface="Symbol" panose="05050102010706020507" pitchFamily="18" charset="2"/>
              </a:rPr>
              <a:t>k</a:t>
            </a:r>
            <a:r>
              <a:rPr lang="en-US">
                <a:sym typeface="Symbol" panose="05050102010706020507" pitchFamily="18" charset="2"/>
              </a:rPr>
              <a:t>, t</a:t>
            </a:r>
            <a:r>
              <a:rPr lang="en-US"/>
              <a:t>he average running time is given by</a:t>
            </a:r>
          </a:p>
          <a:p>
            <a:pPr eaLnBrk="1" hangingPunct="1">
              <a:buFontTx/>
              <a:buNone/>
            </a:pPr>
            <a:endParaRPr lang="en-US"/>
          </a:p>
        </p:txBody>
      </p:sp>
      <p:graphicFrame>
        <p:nvGraphicFramePr>
          <p:cNvPr id="208900" name="Object 2"/>
          <p:cNvGraphicFramePr>
            <a:graphicFrameLocks noChangeAspect="1"/>
          </p:cNvGraphicFramePr>
          <p:nvPr/>
        </p:nvGraphicFramePr>
        <p:xfrm>
          <a:off x="3619500" y="4868863"/>
          <a:ext cx="1905000" cy="17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0" name="Equation" r:id="rId3" imgW="571567" imgH="495245" progId="Equation.3">
                  <p:embed/>
                </p:oleObj>
              </mc:Choice>
              <mc:Fallback>
                <p:oleObj name="Equation" r:id="rId3" imgW="571567" imgH="49524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4868863"/>
                        <a:ext cx="1905000" cy="170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6A03C6-81A7-4CDD-A542-41D3D7FF87A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28663"/>
            <a:ext cx="8001000" cy="914400"/>
          </a:xfrm>
        </p:spPr>
        <p:txBody>
          <a:bodyPr/>
          <a:lstStyle/>
          <a:p>
            <a:pPr eaLnBrk="1" hangingPunct="1"/>
            <a:r>
              <a:rPr lang="en-US" sz="3600"/>
              <a:t>Average Case Analysis of Linear Search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57350"/>
            <a:ext cx="8305800" cy="5057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Assume that the probability that key x appears in any position in the array (1, 2, …, n) or does not appear in the array is equally likely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This means that we have a total of ……… different inputs, each with probability ………         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What is the number of comparisons for each input?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lvl="1" eaLnBrk="1" hangingPunct="1">
              <a:lnSpc>
                <a:spcPct val="90000"/>
              </a:lnSpc>
            </a:pPr>
            <a:r>
              <a:rPr lang="en-US"/>
              <a:t>Therefore, the average running time of linear search = ………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E2A3E83-0303-4529-B63E-7DD0F39B0B0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69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42975"/>
            <a:ext cx="8458200" cy="914400"/>
          </a:xfrm>
        </p:spPr>
        <p:txBody>
          <a:bodyPr/>
          <a:lstStyle/>
          <a:p>
            <a:pPr eaLnBrk="1" hangingPunct="1"/>
            <a:r>
              <a:rPr lang="en-US" sz="4000"/>
              <a:t>Average Case Analysis of Insertion Sort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33613"/>
            <a:ext cx="8458200" cy="43386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Assume that array A contains the numbers from 1..n ( i.e. elements are distinct)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Assume that all n! permutations of the input are equally likely.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What is the number of comparisons for inserting A[i] in its proper position in A[1..i]? What about on average?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Therefore, the total number of comparisons on average is</a:t>
            </a:r>
            <a:r>
              <a:rPr lang="en-US" u="sng"/>
              <a:t>		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100FAD-F3E3-4E45-9D7D-0DA97084AC1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 the First Chapter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pPr eaLnBrk="1" hangingPunct="1"/>
            <a:r>
              <a:rPr lang="en-US" dirty="0"/>
              <a:t>We will answer the following two questions</a:t>
            </a:r>
          </a:p>
          <a:p>
            <a:pPr lvl="1" eaLnBrk="1" hangingPunct="1"/>
            <a:r>
              <a:rPr lang="en-US" dirty="0"/>
              <a:t>What does an </a:t>
            </a:r>
            <a:r>
              <a:rPr lang="en-US" i="1" dirty="0"/>
              <a:t>efficient algorithm</a:t>
            </a:r>
            <a:r>
              <a:rPr lang="en-US" dirty="0"/>
              <a:t> mean?</a:t>
            </a:r>
          </a:p>
          <a:p>
            <a:pPr lvl="1" eaLnBrk="1" hangingPunct="1"/>
            <a:r>
              <a:rPr lang="en-US" dirty="0"/>
              <a:t>How can one tell that it is more efficient than other algorithms?</a:t>
            </a:r>
          </a:p>
          <a:p>
            <a:pPr eaLnBrk="1" hangingPunct="1">
              <a:buFontTx/>
              <a:buNone/>
            </a:pPr>
            <a:r>
              <a:rPr lang="en-US" dirty="0"/>
              <a:t>	based on some easy-to-understand searching and sorting algorithms that we may have seen earlier.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05D5BEE-16E4-4A5F-8C1D-0C9528C27284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70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Input Size and Problem Instance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4130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When discussing a problem, as opposed to an algorithm, we usually talk of a </a:t>
            </a:r>
            <a:r>
              <a:rPr lang="en-US" i="1"/>
              <a:t>problem instance</a:t>
            </a:r>
            <a:r>
              <a:rPr lang="en-US"/>
              <a:t>. 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A problem instance translates to input in the context of an algorithm that solves that problem.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For example, an array </a:t>
            </a:r>
            <a:r>
              <a:rPr lang="en-US" i="1"/>
              <a:t>A </a:t>
            </a:r>
            <a:r>
              <a:rPr lang="en-US"/>
              <a:t>of </a:t>
            </a:r>
            <a:r>
              <a:rPr lang="en-US" i="1"/>
              <a:t>n </a:t>
            </a:r>
            <a:r>
              <a:rPr lang="en-US"/>
              <a:t>integers is called an instance of the problem of sorting numbers. </a:t>
            </a:r>
          </a:p>
          <a:p>
            <a:pPr lvl="2" eaLnBrk="1" hangingPunct="1">
              <a:lnSpc>
                <a:spcPct val="90000"/>
              </a:lnSpc>
            </a:pPr>
            <a:r>
              <a:rPr lang="en-US"/>
              <a:t>At the same time, in the context of discussing Algorithm insertionsort, we refer to this array as an input to the algorithm.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4CAF15-277D-46A0-941D-CDD5A9CB4788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71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Input Size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2441575"/>
            <a:ext cx="8064500" cy="4273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/>
              <a:t>The input size, as a quantity, is not a precise measure of the input, and its interpretation is subject to the problem for which the algorithm is, or is to be, designed.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sorting and searching problems, we use ........................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graph algorithms, the input size usually refers to .....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In matrix operations, the input size is commonly taken to be the dimensions of the input matrices.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These “heterogeneous” measures have brought about some inconsistencies when comparing the amount of time or space required by two algorithms.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For example, an algorithm for adding two </a:t>
            </a:r>
            <a:r>
              <a:rPr lang="en-US" sz="2000" i="1"/>
              <a:t>n </a:t>
            </a:r>
            <a:r>
              <a:rPr lang="en-US" sz="2000">
                <a:sym typeface="Symbol" panose="05050102010706020507" pitchFamily="18" charset="2"/>
              </a:rPr>
              <a:t></a:t>
            </a:r>
            <a:r>
              <a:rPr lang="en-US" sz="2000" i="1"/>
              <a:t> n </a:t>
            </a:r>
            <a:r>
              <a:rPr lang="en-US" sz="2000"/>
              <a:t>matrices which performs </a:t>
            </a:r>
            <a:r>
              <a:rPr lang="en-US" sz="2000" i="1"/>
              <a:t>n</a:t>
            </a:r>
            <a:r>
              <a:rPr lang="en-US" sz="2000" baseline="30000"/>
              <a:t>2</a:t>
            </a:r>
            <a:r>
              <a:rPr lang="en-US" sz="2000"/>
              <a:t> additions sounds quadratic, while it is indeed linear in the input size.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5B5B399-4494-427C-B356-80F13DAA316C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72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pic>
        <p:nvPicPr>
          <p:cNvPr id="7066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69342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962400"/>
            <a:ext cx="69342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3EEAFA-3408-43BE-A164-EA90507AB8BA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8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14375"/>
            <a:ext cx="7772400" cy="1143000"/>
          </a:xfrm>
        </p:spPr>
        <p:txBody>
          <a:bodyPr/>
          <a:lstStyle/>
          <a:p>
            <a:pPr eaLnBrk="1" hangingPunct="1"/>
            <a:r>
              <a:rPr lang="en-US"/>
              <a:t>Searching Problem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610600" cy="4419600"/>
          </a:xfrm>
        </p:spPr>
        <p:txBody>
          <a:bodyPr/>
          <a:lstStyle/>
          <a:p>
            <a:pPr eaLnBrk="1" hangingPunct="1"/>
            <a:r>
              <a:rPr lang="en-US" dirty="0"/>
              <a:t>Assume A is an array with n elements A[1], A[2], … A[n]. For a given element x, we must determine whether there is an index </a:t>
            </a:r>
            <a:r>
              <a:rPr lang="en-US" i="1" dirty="0"/>
              <a:t>j; </a:t>
            </a:r>
            <a:r>
              <a:rPr lang="en-US" dirty="0"/>
              <a:t>1 ≤  </a:t>
            </a:r>
            <a:r>
              <a:rPr lang="en-US" i="1" dirty="0"/>
              <a:t>j </a:t>
            </a:r>
            <a:r>
              <a:rPr lang="en-US" dirty="0"/>
              <a:t> ≤  </a:t>
            </a:r>
            <a:r>
              <a:rPr lang="en-US" i="1" dirty="0"/>
              <a:t>n</a:t>
            </a:r>
            <a:r>
              <a:rPr lang="en-US" dirty="0"/>
              <a:t>, such that  </a:t>
            </a:r>
            <a:r>
              <a:rPr lang="en-US" i="1" dirty="0"/>
              <a:t>x </a:t>
            </a:r>
            <a:r>
              <a:rPr lang="en-US" dirty="0"/>
              <a:t>= </a:t>
            </a:r>
            <a:r>
              <a:rPr lang="en-US" i="1" dirty="0"/>
              <a:t>A</a:t>
            </a:r>
            <a:r>
              <a:rPr lang="en-US" dirty="0"/>
              <a:t>[</a:t>
            </a:r>
            <a:r>
              <a:rPr lang="en-US" i="1" dirty="0"/>
              <a:t>j</a:t>
            </a:r>
            <a:r>
              <a:rPr lang="en-US" dirty="0"/>
              <a:t>]</a:t>
            </a:r>
          </a:p>
          <a:p>
            <a:pPr eaLnBrk="1" hangingPunct="1"/>
            <a:r>
              <a:rPr lang="en-US" dirty="0"/>
              <a:t>Two algorithms, among others, address this problem</a:t>
            </a:r>
          </a:p>
          <a:p>
            <a:pPr lvl="1" eaLnBrk="1" hangingPunct="1"/>
            <a:r>
              <a:rPr lang="en-US" dirty="0"/>
              <a:t>Linear Search</a:t>
            </a:r>
          </a:p>
          <a:p>
            <a:pPr lvl="1" eaLnBrk="1" hangingPunct="1"/>
            <a:r>
              <a:rPr lang="en-US" dirty="0"/>
              <a:t>Binary Search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0101D6C-9A75-40B3-B309-0542FFE54080}" type="slidenum">
              <a:rPr lang="en-US">
                <a:solidFill>
                  <a:srgbClr val="FFFF99"/>
                </a:solidFill>
                <a:latin typeface="Times New Roman" panose="02020603050405020304" pitchFamily="18" charset="0"/>
              </a:rPr>
              <a:pPr eaLnBrk="1" hangingPunct="1"/>
              <a:t>9</a:t>
            </a:fld>
            <a:endParaRPr lang="en-US">
              <a:solidFill>
                <a:srgbClr val="FFFF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73075" y="1071563"/>
            <a:ext cx="8077200" cy="855662"/>
          </a:xfrm>
        </p:spPr>
        <p:txBody>
          <a:bodyPr/>
          <a:lstStyle/>
          <a:p>
            <a:pPr eaLnBrk="1" hangingPunct="1"/>
            <a:r>
              <a:rPr lang="en-US"/>
              <a:t>Linear Search Algorithm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53400" cy="4114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>
                <a:ea typeface="TimesNewRoman,Bold"/>
                <a:cs typeface="TimesNewRoman,Bold"/>
              </a:rPr>
              <a:t>Algorithm: </a:t>
            </a:r>
            <a:r>
              <a:rPr lang="en-US" sz="2800">
                <a:cs typeface="TimesNewRoman" charset="-78"/>
              </a:rPr>
              <a:t>LINEARSEARCH</a:t>
            </a:r>
            <a:endParaRPr lang="en-US" sz="2800"/>
          </a:p>
          <a:p>
            <a:pPr eaLnBrk="1" hangingPunct="1">
              <a:buFontTx/>
              <a:buNone/>
            </a:pPr>
            <a:r>
              <a:rPr lang="en-US" sz="2800" b="1">
                <a:ea typeface="TimesNewRoman,Bold"/>
                <a:cs typeface="TimesNewRoman,Bold"/>
              </a:rPr>
              <a:t>Input:  </a:t>
            </a:r>
            <a:r>
              <a:rPr lang="en-US" sz="2800">
                <a:cs typeface="TimesNewRoman" charset="-78"/>
              </a:rPr>
              <a:t>array </a:t>
            </a:r>
            <a:r>
              <a:rPr lang="en-US" sz="2800" i="1">
                <a:ea typeface="TimesNewRoman,Italic"/>
                <a:cs typeface="TimesNewRoman,Italic"/>
              </a:rPr>
              <a:t>A</a:t>
            </a:r>
            <a:r>
              <a:rPr lang="en-US" sz="2800">
                <a:cs typeface="TimesNewRoman" charset="-78"/>
              </a:rPr>
              <a:t>[1</a:t>
            </a:r>
            <a:r>
              <a:rPr lang="en-US" sz="2800" i="1">
                <a:ea typeface="TimesNewRoman,Italic"/>
                <a:cs typeface="TimesNewRoman,Italic"/>
              </a:rPr>
              <a:t>..n</a:t>
            </a:r>
            <a:r>
              <a:rPr lang="en-US" sz="2800">
                <a:cs typeface="TimesNewRoman" charset="-78"/>
              </a:rPr>
              <a:t>] of </a:t>
            </a:r>
            <a:r>
              <a:rPr lang="en-US" sz="2800" i="1">
                <a:ea typeface="TimesNewRoman,Italic"/>
                <a:cs typeface="TimesNewRoman,Italic"/>
              </a:rPr>
              <a:t>n </a:t>
            </a:r>
            <a:r>
              <a:rPr lang="en-US" sz="2800">
                <a:cs typeface="TimesNewRoman" charset="-78"/>
              </a:rPr>
              <a:t>elements and an element </a:t>
            </a:r>
            <a:r>
              <a:rPr lang="en-US" sz="2800" i="1">
                <a:ea typeface="TimesNewRoman,Italic"/>
                <a:cs typeface="TimesNewRoman,Italic"/>
              </a:rPr>
              <a:t>x</a:t>
            </a:r>
            <a:r>
              <a:rPr lang="en-US" sz="2800">
                <a:cs typeface="TimesNewRoman" charset="-78"/>
              </a:rPr>
              <a:t>.</a:t>
            </a:r>
            <a:endParaRPr lang="en-US" sz="2800"/>
          </a:p>
          <a:p>
            <a:pPr eaLnBrk="1" hangingPunct="1">
              <a:buFontTx/>
              <a:buNone/>
            </a:pPr>
            <a:r>
              <a:rPr lang="en-US" sz="2800" b="1">
                <a:ea typeface="TimesNewRoman,Bold"/>
                <a:cs typeface="TimesNewRoman,Bold"/>
              </a:rPr>
              <a:t>Output: </a:t>
            </a:r>
            <a:r>
              <a:rPr lang="en-US" sz="2800" i="1">
                <a:ea typeface="TimesNewRoman,Italic"/>
                <a:cs typeface="TimesNewRoman,Italic"/>
              </a:rPr>
              <a:t>j </a:t>
            </a:r>
            <a:r>
              <a:rPr lang="en-US" sz="2800">
                <a:cs typeface="TimesNewRoman" charset="-78"/>
              </a:rPr>
              <a:t>if </a:t>
            </a:r>
            <a:r>
              <a:rPr lang="en-US" sz="2800" i="1">
                <a:ea typeface="TimesNewRoman,Italic"/>
                <a:cs typeface="TimesNewRoman,Italic"/>
              </a:rPr>
              <a:t>x </a:t>
            </a:r>
            <a:r>
              <a:rPr lang="en-US" sz="2800">
                <a:cs typeface="TimesNewRoman" charset="-78"/>
              </a:rPr>
              <a:t>= </a:t>
            </a:r>
            <a:r>
              <a:rPr lang="en-US" sz="2800" i="1">
                <a:ea typeface="TimesNewRoman,Italic"/>
                <a:cs typeface="TimesNewRoman,Italic"/>
              </a:rPr>
              <a:t>A</a:t>
            </a:r>
            <a:r>
              <a:rPr lang="en-US" sz="2800">
                <a:cs typeface="TimesNewRoman" charset="-78"/>
              </a:rPr>
              <a:t>[</a:t>
            </a:r>
            <a:r>
              <a:rPr lang="en-US" sz="2800" i="1">
                <a:ea typeface="TimesNewRoman,Italic"/>
                <a:cs typeface="TimesNewRoman,Italic"/>
              </a:rPr>
              <a:t>j</a:t>
            </a:r>
            <a:r>
              <a:rPr lang="en-US" sz="2800">
                <a:cs typeface="TimesNewRoman" charset="-78"/>
              </a:rPr>
              <a:t>], 1 </a:t>
            </a:r>
            <a:r>
              <a:rPr lang="en-US" sz="2800"/>
              <a:t>≤ </a:t>
            </a:r>
            <a:r>
              <a:rPr lang="en-US" sz="2800" i="1">
                <a:ea typeface="TimesNewRoman,Italic"/>
                <a:cs typeface="TimesNewRoman,Italic"/>
              </a:rPr>
              <a:t>j </a:t>
            </a:r>
            <a:r>
              <a:rPr lang="en-US" sz="2800"/>
              <a:t>≤ </a:t>
            </a:r>
            <a:r>
              <a:rPr lang="en-US" sz="2800" i="1">
                <a:ea typeface="TimesNewRoman,Italic"/>
                <a:cs typeface="TimesNewRoman,Italic"/>
              </a:rPr>
              <a:t>n</a:t>
            </a:r>
            <a:r>
              <a:rPr lang="en-US" sz="2800">
                <a:cs typeface="TimesNewRoman" charset="-78"/>
              </a:rPr>
              <a:t>, and 0 otherwise.</a:t>
            </a:r>
            <a:endParaRPr lang="en-US" sz="2800"/>
          </a:p>
          <a:p>
            <a:pPr eaLnBrk="1" hangingPunct="1">
              <a:buFontTx/>
              <a:buNone/>
            </a:pP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1. </a:t>
            </a:r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sz="2400" b="1">
                <a:latin typeface="Courier New" panose="02070309020205020404" pitchFamily="49" charset="0"/>
                <a:ea typeface="TimesNewRoman,Bold"/>
                <a:cs typeface="TimesNewRoman,Bold"/>
              </a:rPr>
              <a:t>or </a:t>
            </a:r>
            <a:r>
              <a:rPr lang="en-US" sz="2400" i="1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 b="1">
                <a:latin typeface="Courier New" panose="02070309020205020404" pitchFamily="49" charset="0"/>
                <a:ea typeface="TimesNewRoman,Bold"/>
                <a:cs typeface="TimesNewRoman,Bold"/>
              </a:rPr>
              <a:t> 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 1 to </a:t>
            </a:r>
            <a:r>
              <a:rPr lang="en-US" sz="2400" i="1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n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 </a:t>
            </a:r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do</a:t>
            </a:r>
            <a:endParaRPr lang="en-US" sz="2400" b="1">
              <a:latin typeface="Courier New" panose="02070309020205020404" pitchFamily="49" charset="0"/>
              <a:ea typeface="TimesNewRoman,Bold"/>
              <a:cs typeface="TimesNewRoman,Bold"/>
            </a:endParaRPr>
          </a:p>
          <a:p>
            <a:pPr eaLnBrk="1" hangingPunct="1">
              <a:buFontTx/>
              <a:buNone/>
            </a:pP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2. </a:t>
            </a:r>
            <a:r>
              <a:rPr lang="en-US" sz="2400" b="1"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400" i="1">
                <a:latin typeface="Courier New" panose="02070309020205020404" pitchFamily="49" charset="0"/>
                <a:ea typeface="TimesNewRoman,Italic"/>
                <a:cs typeface="TimesNewRoman,Italic"/>
              </a:rPr>
              <a:t>x 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  <a:sym typeface="Symbol" panose="05050102010706020507" pitchFamily="18" charset="2"/>
              </a:rPr>
              <a:t>= </a:t>
            </a:r>
            <a:r>
              <a:rPr lang="en-US" sz="2400" i="1">
                <a:latin typeface="Courier New" panose="02070309020205020404" pitchFamily="49" charset="0"/>
                <a:ea typeface="TimesNewRoman,Italic"/>
                <a:cs typeface="TimesNewRoman,Italic"/>
              </a:rPr>
              <a:t>A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2400" i="1">
                <a:latin typeface="Courier New" panose="02070309020205020404" pitchFamily="49" charset="0"/>
                <a:cs typeface="Courier New" panose="02070309020205020404" pitchFamily="49" charset="0"/>
              </a:rPr>
              <a:t>j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])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3. 	   </a:t>
            </a:r>
            <a:r>
              <a:rPr lang="en-US" sz="2400" b="1">
                <a:latin typeface="Courier New" panose="02070309020205020404" pitchFamily="49" charset="0"/>
                <a:ea typeface="TimesNewRoman,Bold"/>
                <a:cs typeface="TimesNewRoman,Bold"/>
              </a:rPr>
              <a:t>return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 j;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4. </a:t>
            </a:r>
            <a:r>
              <a:rPr lang="en-US" sz="2400" b="1">
                <a:latin typeface="Courier New" panose="02070309020205020404" pitchFamily="49" charset="0"/>
                <a:ea typeface="TimesNewRoman,Bold"/>
                <a:cs typeface="TimesNewRoman,Bold"/>
              </a:rPr>
              <a:t>return </a:t>
            </a:r>
            <a:r>
              <a:rPr lang="en-US" sz="240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</p:txBody>
      </p:sp>
    </p:spTree>
  </p:cSld>
  <p:clrMapOvr>
    <a:masterClrMapping/>
  </p:clrMapOvr>
  <p:transition>
    <p:split orient="vert" dir="in"/>
  </p:transition>
</p:sld>
</file>

<file path=ppt/theme/theme1.xml><?xml version="1.0" encoding="utf-8"?>
<a:theme xmlns:a="http://schemas.openxmlformats.org/drawingml/2006/main" name="CLIPBOARD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CC"/>
        </a:lt1>
        <a:dk2>
          <a:srgbClr val="000000"/>
        </a:dk2>
        <a:lt2>
          <a:srgbClr val="66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66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CBCBCB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C8AE7"/>
        </a:accent6>
        <a:hlink>
          <a:srgbClr val="FF0033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66330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13147</TotalTime>
  <Words>5011</Words>
  <Application>Microsoft Office PowerPoint</Application>
  <PresentationFormat>On-screen Show (4:3)</PresentationFormat>
  <Paragraphs>643</Paragraphs>
  <Slides>72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81" baseType="lpstr">
      <vt:lpstr>Arial</vt:lpstr>
      <vt:lpstr>Calibri</vt:lpstr>
      <vt:lpstr>Cambria Math</vt:lpstr>
      <vt:lpstr>Courier New</vt:lpstr>
      <vt:lpstr>Helvetica</vt:lpstr>
      <vt:lpstr>Times New Roman</vt:lpstr>
      <vt:lpstr>Verdana</vt:lpstr>
      <vt:lpstr>CLIPBOARD</vt:lpstr>
      <vt:lpstr>Equation</vt:lpstr>
      <vt:lpstr>ICS 353: Design and Analysis of Algorithms  Credit: Dr. Wasfi Alkhatib</vt:lpstr>
      <vt:lpstr>Basic Concepts in Algorithmic Analysis</vt:lpstr>
      <vt:lpstr>Reading Assignment</vt:lpstr>
      <vt:lpstr>What is an algorithm?</vt:lpstr>
      <vt:lpstr>Properties of Algorithms</vt:lpstr>
      <vt:lpstr>Our Objective</vt:lpstr>
      <vt:lpstr>In the First Chapter</vt:lpstr>
      <vt:lpstr>Searching Problem</vt:lpstr>
      <vt:lpstr>Linear Search Algorithm</vt:lpstr>
      <vt:lpstr>Analyzing Linear Search</vt:lpstr>
      <vt:lpstr>Analyzing Linear Search</vt:lpstr>
      <vt:lpstr>Binary Search</vt:lpstr>
      <vt:lpstr>Binary Search Algorithm</vt:lpstr>
      <vt:lpstr>Worst Case Analysis of Binary Search</vt:lpstr>
      <vt:lpstr>Worst Case Analysis of Binary Search</vt:lpstr>
      <vt:lpstr>Theorem</vt:lpstr>
      <vt:lpstr>Selection Sort</vt:lpstr>
      <vt:lpstr>Analyzing Selection Sort</vt:lpstr>
      <vt:lpstr>Insertion Sort</vt:lpstr>
      <vt:lpstr>Insertion Sort Example</vt:lpstr>
      <vt:lpstr>Insertion Sort Example</vt:lpstr>
      <vt:lpstr>Analyzing Insertion Sort</vt:lpstr>
      <vt:lpstr>Analyzing Insertion Sort</vt:lpstr>
      <vt:lpstr>Merging Two Sorted Lists</vt:lpstr>
      <vt:lpstr>Algorithm MERGE</vt:lpstr>
      <vt:lpstr>Algorithm MERGE</vt:lpstr>
      <vt:lpstr>Analyzing MERGE</vt:lpstr>
      <vt:lpstr>Bottom-Up Merge Sort</vt:lpstr>
      <vt:lpstr>Bottom-Up Merge Sort Example</vt:lpstr>
      <vt:lpstr>Algorithm BOTTOMUPSORT</vt:lpstr>
      <vt:lpstr>Analyzing Algorithm BOTTOMUPSORT</vt:lpstr>
      <vt:lpstr>Analyzing Algorithm BOTTOMUPSORT</vt:lpstr>
      <vt:lpstr>Time Complexity</vt:lpstr>
      <vt:lpstr>Order of Growth</vt:lpstr>
      <vt:lpstr>Example</vt:lpstr>
      <vt:lpstr>Example</vt:lpstr>
      <vt:lpstr>Running Times for Different Sizes of Inputs of Different Functions</vt:lpstr>
      <vt:lpstr>Asymptotic Analysis: Big-oh (O())</vt:lpstr>
      <vt:lpstr>Big O()</vt:lpstr>
      <vt:lpstr>Big O() Examples</vt:lpstr>
      <vt:lpstr>Asymptotic Analysis: Big-Omega (())</vt:lpstr>
      <vt:lpstr>() Example</vt:lpstr>
      <vt:lpstr>Asymptotic Analysis: Big Theta (())</vt:lpstr>
      <vt:lpstr>Example</vt:lpstr>
      <vt:lpstr>Complexity Classes and small-oh (o())</vt:lpstr>
      <vt:lpstr>Simplifying Rules</vt:lpstr>
      <vt:lpstr>Very Useful Simplifying Rule</vt:lpstr>
      <vt:lpstr>Space Complexity</vt:lpstr>
      <vt:lpstr>Examples</vt:lpstr>
      <vt:lpstr>Optimal Algorithms</vt:lpstr>
      <vt:lpstr>Optimal Algorithms: Example</vt:lpstr>
      <vt:lpstr>Optimal Algorithms: Example</vt:lpstr>
      <vt:lpstr>Estimating the Running Time of an Algorithm</vt:lpstr>
      <vt:lpstr>Counting the Frequency of Basic Operations</vt:lpstr>
      <vt:lpstr>Simple Complexity Analysis: Complex Loops</vt:lpstr>
      <vt:lpstr>Useful Summation Formulas</vt:lpstr>
      <vt:lpstr>Example 1</vt:lpstr>
      <vt:lpstr>Example 2</vt:lpstr>
      <vt:lpstr>Example 3</vt:lpstr>
      <vt:lpstr>Examples 4 &amp; 5</vt:lpstr>
      <vt:lpstr>Example 6</vt:lpstr>
      <vt:lpstr>Example 7</vt:lpstr>
      <vt:lpstr>Recurrence Relations</vt:lpstr>
      <vt:lpstr>Example</vt:lpstr>
      <vt:lpstr>Worst Case Analysis</vt:lpstr>
      <vt:lpstr>Average Case Analysis</vt:lpstr>
      <vt:lpstr>Computing the Average Running Time</vt:lpstr>
      <vt:lpstr>Average Case Analysis of Linear Search</vt:lpstr>
      <vt:lpstr>Average Case Analysis of Insertion Sort</vt:lpstr>
      <vt:lpstr>Input Size and Problem Instance</vt:lpstr>
      <vt:lpstr>Input Size</vt:lpstr>
      <vt:lpstr>Example</vt:lpstr>
    </vt:vector>
  </TitlesOfParts>
  <Company>KFUPM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 353: Design and Analysis of Algorithms</dc:title>
  <dc:creator>Wasfi G. Al-Khatib</dc:creator>
  <cp:lastModifiedBy>Ahmed Al-Herz</cp:lastModifiedBy>
  <cp:revision>150</cp:revision>
  <dcterms:created xsi:type="dcterms:W3CDTF">2010-02-19T17:36:10Z</dcterms:created>
  <dcterms:modified xsi:type="dcterms:W3CDTF">2020-09-06T09:15:53Z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TC300033031033</vt:lpwstr>
  </property>
</Properties>
</file>